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113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s/slide102.xml" ContentType="application/vnd.openxmlformats-officedocument.presentationml.slide+xml"/>
  <Override PartName="/ppt/slides/slide120.xml" ContentType="application/vnd.openxmlformats-officedocument.presentationml.slide+xml"/>
  <Override PartName="/ppt/slides/slide131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129.xml" ContentType="application/vnd.openxmlformats-officedocument.presentationml.slide+xml"/>
  <Override PartName="/ppt/slides/slide99.xml" ContentType="application/vnd.openxmlformats-officedocument.presentationml.slide+xml"/>
  <Override PartName="/ppt/slides/slide118.xml" ContentType="application/vnd.openxmlformats-officedocument.presentationml.slide+xml"/>
  <Override PartName="/ppt/slides/slide136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slides/slide107.xml" ContentType="application/vnd.openxmlformats-officedocument.presentationml.slide+xml"/>
  <Override PartName="/ppt/slides/slide125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s/slide95.xml" ContentType="application/vnd.openxmlformats-officedocument.presentationml.slide+xml"/>
  <Override PartName="/ppt/slides/slide103.xml" ContentType="application/vnd.openxmlformats-officedocument.presentationml.slide+xml"/>
  <Override PartName="/ppt/slides/slide114.xml" ContentType="application/vnd.openxmlformats-officedocument.presentationml.slide+xml"/>
  <Override PartName="/ppt/slides/slide132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121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s/slide80.xml" ContentType="application/vnd.openxmlformats-officedocument.presentationml.slide+xml"/>
  <Override PartName="/ppt/slides/slide91.xml" ContentType="application/vnd.openxmlformats-officedocument.presentationml.slide+xml"/>
  <Override PartName="/ppt/slides/slide110.xml" ContentType="application/vnd.openxmlformats-officedocument.presentationml.slide+xml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s/slide119.xml" ContentType="application/vnd.openxmlformats-officedocument.presentationml.slide+xml"/>
  <Override PartName="/ppt/slides/slide139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108.xml" ContentType="application/vnd.openxmlformats-officedocument.presentationml.slide+xml"/>
  <Override PartName="/ppt/slides/slide117.xml" ContentType="application/vnd.openxmlformats-officedocument.presentationml.slide+xml"/>
  <Override PartName="/ppt/slides/slide126.xml" ContentType="application/vnd.openxmlformats-officedocument.presentationml.slide+xml"/>
  <Override PartName="/ppt/slides/slide128.xml" ContentType="application/vnd.openxmlformats-officedocument.presentationml.slide+xml"/>
  <Override PartName="/ppt/slides/slide137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slides/slide106.xml" ContentType="application/vnd.openxmlformats-officedocument.presentationml.slide+xml"/>
  <Override PartName="/ppt/slides/slide115.xml" ContentType="application/vnd.openxmlformats-officedocument.presentationml.slide+xml"/>
  <Override PartName="/ppt/slides/slide124.xml" ContentType="application/vnd.openxmlformats-officedocument.presentationml.slide+xml"/>
  <Override PartName="/ppt/slides/slide135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s/slide104.xml" ContentType="application/vnd.openxmlformats-officedocument.presentationml.slide+xml"/>
  <Override PartName="/ppt/slides/slide122.xml" ContentType="application/vnd.openxmlformats-officedocument.presentationml.slide+xml"/>
  <Override PartName="/ppt/slides/slide133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s/slide111.xml" ContentType="application/vnd.openxmlformats-officedocument.presentationml.slide+xml"/>
  <Override PartName="/ppt/slides/slide140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s/slide100.xml" ContentType="application/vnd.openxmlformats-officedocument.presentationml.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38.xml" ContentType="application/vnd.openxmlformats-officedocument.presentationml.slide+xml"/>
  <Override PartName="/ppt/slides/slide79.xml" ContentType="application/vnd.openxmlformats-officedocument.presentationml.slide+xml"/>
  <Override PartName="/ppt/slides/slide109.xml" ContentType="application/vnd.openxmlformats-officedocument.presentationml.slide+xml"/>
  <Override PartName="/ppt/slides/slide127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s/slide116.xml" ContentType="application/vnd.openxmlformats-officedocument.presentationml.slide+xml"/>
  <Override PartName="/ppt/slides/slide134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105.xml" ContentType="application/vnd.openxmlformats-officedocument.presentationml.slide+xml"/>
  <Override PartName="/ppt/slides/slide123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93.xml" ContentType="application/vnd.openxmlformats-officedocument.presentationml.slide+xml"/>
  <Override PartName="/ppt/slides/slide101.xml" ContentType="application/vnd.openxmlformats-officedocument.presentationml.slide+xml"/>
  <Override PartName="/ppt/slides/slide112.xml" ContentType="application/vnd.openxmlformats-officedocument.presentationml.slide+xml"/>
  <Override PartName="/ppt/slides/slide130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slides/slide82.xml" ContentType="application/vnd.openxmlformats-officedocument.presentationml.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256" r:id="rId2"/>
    <p:sldId id="257" r:id="rId3"/>
    <p:sldId id="258" r:id="rId4"/>
    <p:sldId id="326" r:id="rId5"/>
    <p:sldId id="327" r:id="rId6"/>
    <p:sldId id="328" r:id="rId7"/>
    <p:sldId id="329" r:id="rId8"/>
    <p:sldId id="330" r:id="rId9"/>
    <p:sldId id="331" r:id="rId10"/>
    <p:sldId id="332" r:id="rId11"/>
    <p:sldId id="336" r:id="rId12"/>
    <p:sldId id="334" r:id="rId13"/>
    <p:sldId id="335" r:id="rId14"/>
    <p:sldId id="333" r:id="rId15"/>
    <p:sldId id="339" r:id="rId16"/>
    <p:sldId id="340" r:id="rId17"/>
    <p:sldId id="338" r:id="rId18"/>
    <p:sldId id="354" r:id="rId19"/>
    <p:sldId id="355" r:id="rId20"/>
    <p:sldId id="356" r:id="rId21"/>
    <p:sldId id="357" r:id="rId22"/>
    <p:sldId id="358" r:id="rId23"/>
    <p:sldId id="359" r:id="rId24"/>
    <p:sldId id="352" r:id="rId25"/>
    <p:sldId id="362" r:id="rId26"/>
    <p:sldId id="363" r:id="rId27"/>
    <p:sldId id="367" r:id="rId28"/>
    <p:sldId id="368" r:id="rId29"/>
    <p:sldId id="366" r:id="rId30"/>
    <p:sldId id="364" r:id="rId31"/>
    <p:sldId id="365" r:id="rId32"/>
    <p:sldId id="383" r:id="rId33"/>
    <p:sldId id="371" r:id="rId34"/>
    <p:sldId id="372" r:id="rId35"/>
    <p:sldId id="373" r:id="rId36"/>
    <p:sldId id="374" r:id="rId37"/>
    <p:sldId id="375" r:id="rId38"/>
    <p:sldId id="376" r:id="rId39"/>
    <p:sldId id="377" r:id="rId40"/>
    <p:sldId id="378" r:id="rId41"/>
    <p:sldId id="379" r:id="rId42"/>
    <p:sldId id="380" r:id="rId43"/>
    <p:sldId id="381" r:id="rId44"/>
    <p:sldId id="382" r:id="rId45"/>
    <p:sldId id="345" r:id="rId46"/>
    <p:sldId id="384" r:id="rId47"/>
    <p:sldId id="385" r:id="rId48"/>
    <p:sldId id="346" r:id="rId49"/>
    <p:sldId id="341" r:id="rId50"/>
    <p:sldId id="343" r:id="rId51"/>
    <p:sldId id="441" r:id="rId52"/>
    <p:sldId id="347" r:id="rId53"/>
    <p:sldId id="439" r:id="rId54"/>
    <p:sldId id="493" r:id="rId55"/>
    <p:sldId id="494" r:id="rId56"/>
    <p:sldId id="440" r:id="rId57"/>
    <p:sldId id="442" r:id="rId58"/>
    <p:sldId id="387" r:id="rId59"/>
    <p:sldId id="452" r:id="rId60"/>
    <p:sldId id="453" r:id="rId61"/>
    <p:sldId id="454" r:id="rId62"/>
    <p:sldId id="425" r:id="rId63"/>
    <p:sldId id="455" r:id="rId64"/>
    <p:sldId id="456" r:id="rId65"/>
    <p:sldId id="457" r:id="rId66"/>
    <p:sldId id="422" r:id="rId67"/>
    <p:sldId id="458" r:id="rId68"/>
    <p:sldId id="459" r:id="rId69"/>
    <p:sldId id="420" r:id="rId70"/>
    <p:sldId id="421" r:id="rId71"/>
    <p:sldId id="469" r:id="rId72"/>
    <p:sldId id="460" r:id="rId73"/>
    <p:sldId id="418" r:id="rId74"/>
    <p:sldId id="461" r:id="rId75"/>
    <p:sldId id="462" r:id="rId76"/>
    <p:sldId id="463" r:id="rId77"/>
    <p:sldId id="419" r:id="rId78"/>
    <p:sldId id="464" r:id="rId79"/>
    <p:sldId id="465" r:id="rId80"/>
    <p:sldId id="507" r:id="rId81"/>
    <p:sldId id="470" r:id="rId82"/>
    <p:sldId id="471" r:id="rId83"/>
    <p:sldId id="466" r:id="rId84"/>
    <p:sldId id="474" r:id="rId85"/>
    <p:sldId id="475" r:id="rId86"/>
    <p:sldId id="467" r:id="rId87"/>
    <p:sldId id="472" r:id="rId88"/>
    <p:sldId id="473" r:id="rId89"/>
    <p:sldId id="476" r:id="rId90"/>
    <p:sldId id="408" r:id="rId91"/>
    <p:sldId id="444" r:id="rId92"/>
    <p:sldId id="447" r:id="rId93"/>
    <p:sldId id="448" r:id="rId94"/>
    <p:sldId id="446" r:id="rId95"/>
    <p:sldId id="451" r:id="rId96"/>
    <p:sldId id="348" r:id="rId97"/>
    <p:sldId id="415" r:id="rId98"/>
    <p:sldId id="416" r:id="rId99"/>
    <p:sldId id="495" r:id="rId100"/>
    <p:sldId id="417" r:id="rId101"/>
    <p:sldId id="449" r:id="rId102"/>
    <p:sldId id="342" r:id="rId103"/>
    <p:sldId id="436" r:id="rId104"/>
    <p:sldId id="344" r:id="rId105"/>
    <p:sldId id="349" r:id="rId106"/>
    <p:sldId id="350" r:id="rId107"/>
    <p:sldId id="437" r:id="rId108"/>
    <p:sldId id="479" r:id="rId109"/>
    <p:sldId id="480" r:id="rId110"/>
    <p:sldId id="481" r:id="rId111"/>
    <p:sldId id="482" r:id="rId112"/>
    <p:sldId id="484" r:id="rId113"/>
    <p:sldId id="498" r:id="rId114"/>
    <p:sldId id="499" r:id="rId115"/>
    <p:sldId id="500" r:id="rId116"/>
    <p:sldId id="501" r:id="rId117"/>
    <p:sldId id="502" r:id="rId118"/>
    <p:sldId id="503" r:id="rId119"/>
    <p:sldId id="516" r:id="rId120"/>
    <p:sldId id="496" r:id="rId121"/>
    <p:sldId id="485" r:id="rId122"/>
    <p:sldId id="486" r:id="rId123"/>
    <p:sldId id="487" r:id="rId124"/>
    <p:sldId id="488" r:id="rId125"/>
    <p:sldId id="504" r:id="rId126"/>
    <p:sldId id="489" r:id="rId127"/>
    <p:sldId id="508" r:id="rId128"/>
    <p:sldId id="510" r:id="rId129"/>
    <p:sldId id="511" r:id="rId130"/>
    <p:sldId id="512" r:id="rId131"/>
    <p:sldId id="513" r:id="rId132"/>
    <p:sldId id="514" r:id="rId133"/>
    <p:sldId id="515" r:id="rId134"/>
    <p:sldId id="490" r:id="rId135"/>
    <p:sldId id="505" r:id="rId136"/>
    <p:sldId id="491" r:id="rId137"/>
    <p:sldId id="492" r:id="rId138"/>
    <p:sldId id="497" r:id="rId139"/>
    <p:sldId id="297" r:id="rId140"/>
    <p:sldId id="517" r:id="rId14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062" y="-18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2E3A14-1279-4B93-B82F-AC1248880694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C5A32-ABDD-40CB-8CD1-179CB0E46B5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140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>
                <a:cs typeface="12   Yagut_shsmrt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>
                <a:cs typeface="B Yekan" pitchFamily="2" charset="-78"/>
              </a:defRPr>
            </a:lvl1pPr>
            <a:lvl2pPr algn="r" rtl="1">
              <a:defRPr>
                <a:cs typeface="B Yekan" pitchFamily="2" charset="-78"/>
              </a:defRPr>
            </a:lvl2pPr>
            <a:lvl3pPr algn="r" rtl="1">
              <a:defRPr>
                <a:cs typeface="B Yekan" pitchFamily="2" charset="-78"/>
              </a:defRPr>
            </a:lvl3pPr>
            <a:lvl4pPr algn="r" rtl="1">
              <a:defRPr>
                <a:cs typeface="B Yekan" pitchFamily="2" charset="-78"/>
              </a:defRPr>
            </a:lvl4pPr>
            <a:lvl5pPr algn="r" rtl="1">
              <a:defRPr>
                <a:cs typeface="B Yeka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13099-CEDB-4C32-9C51-83BAE4B5F877}" type="datetimeFigureOut">
              <a:rPr lang="en-US" smtClean="0"/>
              <a:pPr/>
              <a:t>5/4/2015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120B4-940B-4A1A-BFB6-97D61737B5E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mnasseri.ir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stapage.com/" TargetMode="External"/><Relationship Id="rId2" Type="http://schemas.openxmlformats.org/officeDocument/2006/relationships/hyperlink" Target="http://launchsoon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aunchrock.co/" TargetMode="External"/><Relationship Id="rId5" Type="http://schemas.openxmlformats.org/officeDocument/2006/relationships/hyperlink" Target="http://landerapp.com/" TargetMode="External"/><Relationship Id="rId4" Type="http://schemas.openxmlformats.org/officeDocument/2006/relationships/hyperlink" Target="http://www.atmio.com/" TargetMode="Externa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hyperlink" Target="http://visualwebsiteoptimizer.com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://fivesecondtest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://www.google.com/analytics" TargetMode="Externa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onylegrone.com/the-tech/diy-ab-split-testing-using-php-and-mysql" TargetMode="Externa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hyperlink" Target="http://unbounce.com/landing-page-examples/5-landing-page-videos-that-will-make-you-jealous/" TargetMode="External"/><Relationship Id="rId2" Type="http://schemas.openxmlformats.org/officeDocument/2006/relationships/hyperlink" Target="http://www.youtube.com/watch?v=7QmCUDHpNzE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sblank/videos" TargetMode="External"/><Relationship Id="rId5" Type="http://schemas.openxmlformats.org/officeDocument/2006/relationships/hyperlink" Target="http://simplestoryvideos.com/portfolio" TargetMode="External"/><Relationship Id="rId4" Type="http://schemas.openxmlformats.org/officeDocument/2006/relationships/hyperlink" Target="http://startup-videos.com/" TargetMode="Externa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hyperlink" Target="http://karya.ir/1950/7-%D9%82%D8%A7%D9%86%D9%88%D9%86-%D9%85%D8%B5%D8%A7%D8%AD%D8%A8%D9%87-%D8%A8%D8%A7-%D9%85%D8%B4%D8%AA%D8%B1%DB%8C%D8%A7%D9%86/" TargetMode="Externa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hyperlink" Target="http://karya.ir/1950/7-%D9%82%D8%A7%D9%86%D9%88%D9%86-%D9%85%D8%B5%D8%A7%D8%AD%D8%A8%D9%87-%D8%A8%D8%A7-%D9%85%D8%B4%D8%AA%D8%B1%DB%8C%D8%A7%D9%86/" TargetMode="Externa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hyperlink" Target="http://karya.ir/1950/7-%D9%82%D8%A7%D9%86%D9%88%D9%86-%D9%85%D8%B5%D8%A7%D8%AD%D8%A8%D9%87-%D8%A8%D8%A7-%D9%85%D8%B4%D8%AA%D8%B1%DB%8C%D8%A7%D9%86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hyperlink" Target="http://karya.ir/1950/7-%D9%82%D8%A7%D9%86%D9%88%D9%86-%D9%85%D8%B5%D8%A7%D8%AD%D8%A8%D9%87-%D8%A8%D8%A7-%D9%85%D8%B4%D8%AA%D8%B1%DB%8C%D8%A7%D9%86/" TargetMode="Externa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hyperlink" Target="http://karya.ir/1950/7-%D9%82%D8%A7%D9%86%D9%88%D9%86-%D9%85%D8%B5%D8%A7%D8%AD%D8%A8%D9%87-%D8%A8%D8%A7-%D9%85%D8%B4%D8%AA%D8%B1%DB%8C%D8%A7%D9%86/" TargetMode="Externa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hyperlink" Target="http://karya.ir/1950/7-%D9%82%D8%A7%D9%86%D9%88%D9%86-%D9%85%D8%B5%D8%A7%D8%AD%D8%A8%D9%87-%D8%A8%D8%A7-%D9%85%D8%B4%D8%AA%D8%B1%DB%8C%D8%A7%D9%86/" TargetMode="External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hyperlink" Target="http://karya.ir/1950/7-%D9%82%D8%A7%D9%86%D9%88%D9%86-%D9%85%D8%B5%D8%A7%D8%AD%D8%A8%D9%87-%D8%A8%D8%A7-%D9%85%D8%B4%D8%AA%D8%B1%DB%8C%D8%A7%D9%86/" TargetMode="Externa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hyperlink" Target="http://www.google.com/trend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gif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hyperlink" Target="http://steveblank.com/tools-and-blogs-for-entrepreneurs/" TargetMode="External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lideshare.net/mahdinasseri" TargetMode="External"/><Relationship Id="rId5" Type="http://schemas.openxmlformats.org/officeDocument/2006/relationships/hyperlink" Target="http://about.me/mahdi.nasseri" TargetMode="External"/><Relationship Id="rId4" Type="http://schemas.openxmlformats.org/officeDocument/2006/relationships/hyperlink" Target="http://blog.mnasseri.ir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omjax.com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domize.com/" TargetMode="External"/><Relationship Id="rId3" Type="http://schemas.openxmlformats.org/officeDocument/2006/relationships/hyperlink" Target="http://www.bustaname.com/word_maker" TargetMode="External"/><Relationship Id="rId7" Type="http://schemas.openxmlformats.org/officeDocument/2006/relationships/hyperlink" Target="http://www.bustaname.com/" TargetMode="External"/><Relationship Id="rId12" Type="http://schemas.openxmlformats.org/officeDocument/2006/relationships/hyperlink" Target="https://www.google.com/search?q=Domain+maker" TargetMode="External"/><Relationship Id="rId2" Type="http://schemas.openxmlformats.org/officeDocument/2006/relationships/hyperlink" Target="http://www.nameboy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dotomator.com/" TargetMode="External"/><Relationship Id="rId11" Type="http://schemas.openxmlformats.org/officeDocument/2006/relationships/hyperlink" Target="dyyo.com" TargetMode="External"/><Relationship Id="rId5" Type="http://schemas.openxmlformats.org/officeDocument/2006/relationships/hyperlink" Target="http://www.freedomaingenerator.com/" TargetMode="External"/><Relationship Id="rId10" Type="http://schemas.openxmlformats.org/officeDocument/2006/relationships/hyperlink" Target="http://www.stuckdomains.com/" TargetMode="External"/><Relationship Id="rId4" Type="http://schemas.openxmlformats.org/officeDocument/2006/relationships/hyperlink" Target="http://www.nameranger.com/" TargetMode="External"/><Relationship Id="rId9" Type="http://schemas.openxmlformats.org/officeDocument/2006/relationships/hyperlink" Target="http://www.domainsbot.com/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ormstack.com/the-anatomy-of-a-perfect-landing-page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intothewildmarketing.com/anatomy-of-a-landing-page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://unbounce.com/landing-pages/7-elements-of-a-winning-landing-page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://unbounce.com/landing-page-examples/10-landing-pages-that-are-crushing-it-with-video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://webhub.ir/10-%D8%A7%D8%A8%D8%B2%D8%A7%D8%B1-%D8%A2%D9%86%D9%84%D8%A7%DB%8C%D9%86-%D8%A7%DB%8C%D8%AC%D8%A7%D8%AF-%D9%BE%D8%A7%D9%84%D8%AA-%D8%B1%D9%86%DA%AF-%D8%A8%D8%B1%D8%A7%DB%8C-%D8%B7%D8%B1%D8%A7%D8%AD" TargetMode="External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ebhub.ir/%D8%B1%D8%A7%D9%87%D9%86%D9%85%D8%A7%DB%8C-%D8%A7%D9%86%D8%AA%D8%AE%D8%A7%D8%A8-%D8%B1%D9%86%DA%AF-%D8%A8%D8%B1%D8%A7%DB%8C-%D8%B7%D8%B1%D8%A7%D8%AD%DB%8C-%D9%88%D8%A8" TargetMode="Externa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hyperlink" Target="http://unbounce.com/landing-page-examples/5-landing-page-videos-that-will-make-you-jealous/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designscrazed.com/html-landing-page-templates/" TargetMode="External"/><Relationship Id="rId2" Type="http://schemas.openxmlformats.org/officeDocument/2006/relationships/hyperlink" Target="http://blog.leadpages.net/the-ultimate-list-of-free-landing-page-templates/" TargetMode="Externa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838200"/>
            <a:ext cx="9144000" cy="274320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lvl="0" rtl="1">
              <a:spcBef>
                <a:spcPct val="0"/>
              </a:spcBef>
            </a:pPr>
            <a:r>
              <a:rPr lang="fa-IR" sz="6000" dirty="0" smtClean="0">
                <a:solidFill>
                  <a:srgbClr val="FFFF00"/>
                </a:solidFill>
                <a:cs typeface="12   Yagut_shsmrt" pitchFamily="2" charset="-78"/>
              </a:rPr>
              <a:t>هفت گام اولیه برای استارتاپ‌ها</a:t>
            </a:r>
            <a:br>
              <a:rPr lang="fa-IR" sz="6000" dirty="0" smtClean="0">
                <a:solidFill>
                  <a:srgbClr val="FFFF00"/>
                </a:solidFill>
                <a:cs typeface="12   Yagut_shsmrt" pitchFamily="2" charset="-78"/>
              </a:rPr>
            </a:br>
            <a:r>
              <a:rPr lang="fa-IR" sz="4000" dirty="0" smtClean="0">
                <a:solidFill>
                  <a:srgbClr val="FFFF00"/>
                </a:solidFill>
                <a:cs typeface="12   Yagut_shsmrt" pitchFamily="2" charset="-78"/>
              </a:rPr>
              <a:t>به همراه معرفی ابزارها و روش‌ها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219200" y="5791200"/>
            <a:ext cx="7924800" cy="76200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algn="ctr" rtl="1"/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مهدی ناصری</a:t>
            </a:r>
          </a:p>
          <a:p>
            <a:pPr algn="ctr" rtl="1"/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  <a:hlinkClick r:id="rId2"/>
              </a:rPr>
              <a:t>www.mnasseri.ir</a:t>
            </a:r>
            <a:endParaRPr lang="en-US" sz="32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4648200"/>
            <a:ext cx="1143000" cy="10668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219200" y="4648200"/>
            <a:ext cx="7924800" cy="106680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algn="ctr" rtl="1"/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کارآفرینی اینترنتی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0" y="5791200"/>
            <a:ext cx="1143000" cy="7620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200" y="1447800"/>
            <a:ext cx="2514600" cy="53340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a-IR" sz="13800" dirty="0" smtClean="0">
                <a:solidFill>
                  <a:srgbClr val="FFFF00"/>
                </a:solidFill>
                <a:cs typeface="B Titr" pitchFamily="2" charset="-78"/>
              </a:rPr>
              <a:t>چیست؟</a:t>
            </a:r>
            <a:endParaRPr lang="en-US" sz="13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7000" y="1676400"/>
            <a:ext cx="6248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یک صفحه منحصربفرد و یکتا برای جلب توجه و متقاعد کردن کاربران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48000" y="3195697"/>
            <a:ext cx="56388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200" dirty="0" smtClean="0">
                <a:cs typeface="B Yekan" pitchFamily="2" charset="-78"/>
              </a:rPr>
              <a:t>برای مثال:</a:t>
            </a:r>
          </a:p>
          <a:p>
            <a:pPr lvl="2" algn="r" rtl="1"/>
            <a:r>
              <a:rPr lang="fa-IR" sz="3200" dirty="0" smtClean="0">
                <a:cs typeface="B Yekan" pitchFamily="2" charset="-78"/>
              </a:rPr>
              <a:t>عضویت در خبرنامه</a:t>
            </a:r>
          </a:p>
          <a:p>
            <a:pPr lvl="2" algn="r" rtl="1"/>
            <a:r>
              <a:rPr lang="fa-IR" sz="3200" dirty="0" smtClean="0">
                <a:cs typeface="B Yekan" pitchFamily="2" charset="-78"/>
              </a:rPr>
              <a:t>استفاده و تست محصول اولیه</a:t>
            </a:r>
          </a:p>
          <a:p>
            <a:pPr lvl="2" algn="r" rtl="1"/>
            <a:r>
              <a:rPr lang="fa-IR" sz="3200" dirty="0" smtClean="0">
                <a:cs typeface="B Yekan" pitchFamily="2" charset="-78"/>
              </a:rPr>
              <a:t>ارائه نظر خود در مورد محصول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پیاده‌سازی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4085272"/>
            <a:ext cx="87630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>
              <a:buNone/>
            </a:pPr>
            <a:r>
              <a:rPr lang="fa-IR" sz="2400" dirty="0" smtClean="0">
                <a:cs typeface="B Yekan" pitchFamily="2" charset="-78"/>
              </a:rPr>
              <a:t>- لانچ سون – ساخت صفحات «در دست احداث»  </a:t>
            </a:r>
            <a:r>
              <a:rPr lang="en-US" sz="2400" dirty="0" smtClean="0">
                <a:cs typeface="B Yekan" pitchFamily="2" charset="-78"/>
                <a:hlinkClick r:id="rId2"/>
              </a:rPr>
              <a:t>http://launchsoon.com/</a:t>
            </a:r>
            <a:endParaRPr lang="en-US" sz="2400" dirty="0" smtClean="0">
              <a:cs typeface="B Yekan" pitchFamily="2" charset="-78"/>
            </a:endParaRPr>
          </a:p>
          <a:p>
            <a:pPr algn="r" rtl="1" fontAlgn="base">
              <a:buNone/>
            </a:pPr>
            <a:r>
              <a:rPr lang="en-US" sz="2400" dirty="0" smtClean="0">
                <a:cs typeface="B Yekan" pitchFamily="2" charset="-78"/>
              </a:rPr>
              <a:t>- </a:t>
            </a:r>
            <a:r>
              <a:rPr lang="fa-IR" sz="2400" dirty="0" smtClean="0">
                <a:cs typeface="B Yekan" pitchFamily="2" charset="-78"/>
              </a:rPr>
              <a:t>اینستاپیج – ساخت صفحات فرود </a:t>
            </a:r>
            <a:r>
              <a:rPr lang="en-US" sz="2400" dirty="0" smtClean="0">
                <a:cs typeface="B Yekan" pitchFamily="2" charset="-78"/>
                <a:hlinkClick r:id="rId3"/>
              </a:rPr>
              <a:t>http://www.instapage.com/</a:t>
            </a:r>
            <a:endParaRPr lang="en-US" sz="2400" dirty="0" smtClean="0">
              <a:cs typeface="B Yekan" pitchFamily="2" charset="-78"/>
            </a:endParaRPr>
          </a:p>
          <a:p>
            <a:pPr algn="r" rtl="1" fontAlgn="base">
              <a:buNone/>
            </a:pPr>
            <a:r>
              <a:rPr lang="en-US" sz="2400" dirty="0" smtClean="0">
                <a:cs typeface="B Yekan" pitchFamily="2" charset="-78"/>
              </a:rPr>
              <a:t>- </a:t>
            </a:r>
            <a:r>
              <a:rPr lang="fa-IR" sz="2400" dirty="0" smtClean="0">
                <a:cs typeface="B Yekan" pitchFamily="2" charset="-78"/>
              </a:rPr>
              <a:t>اتمیو – ساخت صفحات فرود موبایل </a:t>
            </a:r>
            <a:r>
              <a:rPr lang="en-US" sz="2400" dirty="0" smtClean="0">
                <a:cs typeface="B Yekan" pitchFamily="2" charset="-78"/>
                <a:hlinkClick r:id="rId4"/>
              </a:rPr>
              <a:t>http://www.atmio.com/</a:t>
            </a:r>
            <a:endParaRPr lang="en-US" sz="2400" dirty="0" smtClean="0">
              <a:cs typeface="B Yekan" pitchFamily="2" charset="-78"/>
            </a:endParaRPr>
          </a:p>
          <a:p>
            <a:pPr algn="r" rtl="1" fontAlgn="base">
              <a:buNone/>
            </a:pPr>
            <a:r>
              <a:rPr lang="en-US" sz="2400" dirty="0" smtClean="0">
                <a:cs typeface="B Yekan" pitchFamily="2" charset="-78"/>
              </a:rPr>
              <a:t>- </a:t>
            </a:r>
            <a:r>
              <a:rPr lang="fa-IR" sz="2400" dirty="0" smtClean="0">
                <a:cs typeface="B Yekan" pitchFamily="2" charset="-78"/>
              </a:rPr>
              <a:t>لندر – ساخت صفحات فرود در یک دقیقه - </a:t>
            </a:r>
            <a:r>
              <a:rPr lang="en-US" sz="2400" dirty="0" smtClean="0">
                <a:cs typeface="B Yekan" pitchFamily="2" charset="-78"/>
                <a:hlinkClick r:id="rId5"/>
              </a:rPr>
              <a:t>http://landerapp.com/</a:t>
            </a:r>
            <a:endParaRPr lang="en-US" sz="2400" dirty="0" smtClean="0">
              <a:cs typeface="B Yekan" pitchFamily="2" charset="-78"/>
            </a:endParaRPr>
          </a:p>
          <a:p>
            <a:pPr algn="r" rtl="1" fontAlgn="base">
              <a:buNone/>
            </a:pPr>
            <a:r>
              <a:rPr lang="en-US" sz="2400" dirty="0" smtClean="0">
                <a:cs typeface="B Yekan" pitchFamily="2" charset="-78"/>
              </a:rPr>
              <a:t>- </a:t>
            </a:r>
            <a:r>
              <a:rPr lang="fa-IR" sz="2400" dirty="0" smtClean="0">
                <a:cs typeface="B Yekan" pitchFamily="2" charset="-78"/>
              </a:rPr>
              <a:t>لانچ راک – ساخت صفحات «در دست احداث» </a:t>
            </a:r>
            <a:r>
              <a:rPr lang="en-US" sz="2400" dirty="0" smtClean="0">
                <a:cs typeface="B Yekan" pitchFamily="2" charset="-78"/>
                <a:hlinkClick r:id="rId6"/>
              </a:rPr>
              <a:t>http://launchrock.co</a:t>
            </a:r>
            <a:r>
              <a:rPr lang="en-US" sz="2400" dirty="0" smtClean="0">
                <a:cs typeface="B Yekan" pitchFamily="2" charset="-78"/>
              </a:rPr>
              <a:t>m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219200" y="30480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ابزارهای آنلاین ساخت 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landing page</a:t>
            </a:r>
            <a:endParaRPr lang="fa-IR" sz="32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Landing page traffic 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048000"/>
            <a:ext cx="5029200" cy="361895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جذب بیننده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19600" y="3048000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 fontAlgn="base">
              <a:buNone/>
            </a:pPr>
            <a:r>
              <a:rPr lang="fa-IR" sz="2000" dirty="0" smtClean="0">
                <a:cs typeface="B Yekan" pitchFamily="2" charset="-78"/>
              </a:rPr>
              <a:t>یک کمپین تبلیغاتی راه بیندازید</a:t>
            </a:r>
            <a:endParaRPr lang="en-US" sz="2000" dirty="0" smtClean="0"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200" y="3048000"/>
            <a:ext cx="1600200" cy="37338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a-IR" sz="9600" dirty="0" smtClean="0">
                <a:solidFill>
                  <a:srgbClr val="FFFF00"/>
                </a:solidFill>
                <a:cs typeface="B Titr" pitchFamily="2" charset="-78"/>
              </a:rPr>
              <a:t>چگونه؟</a:t>
            </a:r>
            <a:endParaRPr lang="en-US" sz="96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057400" y="2667000"/>
            <a:ext cx="6629400" cy="3886200"/>
          </a:xfrm>
        </p:spPr>
        <p:txBody>
          <a:bodyPr>
            <a:normAutofit fontScale="70000" lnSpcReduction="20000"/>
          </a:bodyPr>
          <a:lstStyle/>
          <a:p>
            <a:pPr fontAlgn="base">
              <a:buNone/>
            </a:pPr>
            <a:r>
              <a:rPr lang="fa-IR" dirty="0" smtClean="0"/>
              <a:t>1- </a:t>
            </a:r>
            <a:r>
              <a:rPr lang="fa-IR" b="1" dirty="0" smtClean="0"/>
              <a:t>کاربران وب</a:t>
            </a:r>
            <a:endParaRPr lang="fa-IR" dirty="0" smtClean="0"/>
          </a:p>
          <a:p>
            <a:pPr lvl="1" fontAlgn="base">
              <a:buNone/>
            </a:pPr>
            <a:r>
              <a:rPr lang="fa-IR" dirty="0" smtClean="0"/>
              <a:t> ۸۰% از زمان خود را به دیدن قسمت بالایی صفحات می گذرانند و ۲۰% باقی مانده را به پایین صفحات اسکرول می کنند! </a:t>
            </a:r>
          </a:p>
          <a:p>
            <a:pPr fontAlgn="base">
              <a:buNone/>
            </a:pPr>
            <a:r>
              <a:rPr lang="fa-IR" dirty="0" smtClean="0"/>
              <a:t>2- </a:t>
            </a:r>
            <a:r>
              <a:rPr lang="fa-IR" b="1" dirty="0" smtClean="0"/>
              <a:t>فرم های ساده</a:t>
            </a:r>
            <a:endParaRPr lang="fa-IR" dirty="0" smtClean="0"/>
          </a:p>
          <a:p>
            <a:pPr fontAlgn="base">
              <a:buNone/>
            </a:pPr>
            <a:r>
              <a:rPr lang="fa-IR" dirty="0" smtClean="0"/>
              <a:t>3- </a:t>
            </a:r>
            <a:r>
              <a:rPr lang="fa-IR" b="1" dirty="0" smtClean="0"/>
              <a:t>کاهش حواس پرتی</a:t>
            </a:r>
            <a:endParaRPr lang="fa-IR" dirty="0" smtClean="0"/>
          </a:p>
          <a:p>
            <a:pPr fontAlgn="base">
              <a:buNone/>
            </a:pPr>
            <a:r>
              <a:rPr lang="fa-IR" dirty="0" smtClean="0"/>
              <a:t>4- </a:t>
            </a:r>
            <a:r>
              <a:rPr lang="fa-IR" b="1" dirty="0" smtClean="0"/>
              <a:t>استفاده از فضای سفید</a:t>
            </a:r>
            <a:r>
              <a:rPr lang="fa-IR" dirty="0" smtClean="0"/>
              <a:t> </a:t>
            </a:r>
          </a:p>
          <a:p>
            <a:pPr fontAlgn="base">
              <a:buNone/>
            </a:pPr>
            <a:r>
              <a:rPr lang="fa-IR" dirty="0" smtClean="0"/>
              <a:t>5- </a:t>
            </a:r>
            <a:r>
              <a:rPr lang="fa-IR" b="1" dirty="0" smtClean="0"/>
              <a:t>بهینه سازی صفحه فرود</a:t>
            </a:r>
          </a:p>
          <a:p>
            <a:pPr fontAlgn="base">
              <a:buNone/>
            </a:pPr>
            <a:r>
              <a:rPr lang="fa-IR" dirty="0" smtClean="0"/>
              <a:t>6- </a:t>
            </a:r>
            <a:r>
              <a:rPr lang="fa-IR" b="1" dirty="0" smtClean="0"/>
              <a:t>دعوت به عملکردی خاص (</a:t>
            </a:r>
            <a:r>
              <a:rPr lang="en-US" b="1" dirty="0" smtClean="0"/>
              <a:t>call to action</a:t>
            </a:r>
            <a:r>
              <a:rPr lang="fa-IR" b="1" dirty="0" smtClean="0"/>
              <a:t>)</a:t>
            </a:r>
            <a:endParaRPr lang="en-US" dirty="0" smtClean="0"/>
          </a:p>
          <a:p>
            <a:pPr fontAlgn="base">
              <a:buNone/>
            </a:pPr>
            <a:r>
              <a:rPr lang="fa-IR" dirty="0" smtClean="0"/>
              <a:t>7- </a:t>
            </a:r>
            <a:r>
              <a:rPr lang="fa-IR" b="1" dirty="0" smtClean="0"/>
              <a:t>لود سریع صفحات شما</a:t>
            </a:r>
            <a:endParaRPr lang="fa-IR" dirty="0" smtClean="0"/>
          </a:p>
          <a:p>
            <a:pPr fontAlgn="base">
              <a:buNone/>
            </a:pPr>
            <a:r>
              <a:rPr lang="fa-IR" dirty="0" smtClean="0"/>
              <a:t>8- </a:t>
            </a:r>
            <a:r>
              <a:rPr lang="fa-IR" b="1" dirty="0" smtClean="0"/>
              <a:t>قرار دادن قوانین حریم خصوصی</a:t>
            </a:r>
            <a:r>
              <a:rPr lang="fa-IR" dirty="0" smtClean="0"/>
              <a:t> 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پ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ارزیابی کارآیی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2362200"/>
            <a:ext cx="1828800" cy="4419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چیست؟</a:t>
            </a:r>
            <a:endParaRPr lang="en-US" sz="115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26670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/>
              <a:t>سرعت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گیرایی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پ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ارزیابی کارآیی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2362200"/>
            <a:ext cx="1828800" cy="4419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26670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سرعت</a:t>
            </a:r>
          </a:p>
          <a:p>
            <a:pPr marL="514350" indent="-514350">
              <a:buNone/>
            </a:pPr>
            <a:r>
              <a:rPr lang="fa-IR" dirty="0" smtClean="0"/>
              <a:t>گیرایی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پ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ارزیابی کارآیی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2362200"/>
            <a:ext cx="1828800" cy="4419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پ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ارزیابی کارآیی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3200" dirty="0" smtClean="0">
                <a:solidFill>
                  <a:srgbClr val="FFFF00"/>
                </a:solidFill>
                <a:latin typeface="+mj-lt"/>
                <a:ea typeface="+mj-ea"/>
                <a:cs typeface="B Yekan" pitchFamily="2" charset="-78"/>
              </a:rPr>
              <a:t>سرعت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32766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/>
              <a:t>از صفحات سبک استفاده کنید</a:t>
            </a:r>
          </a:p>
          <a:p>
            <a:pPr marL="514350" indent="-514350">
              <a:buNone/>
            </a:pPr>
            <a:r>
              <a:rPr lang="fa-IR" dirty="0" smtClean="0"/>
              <a:t>وقت کاربران را تلف نکنید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پ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ارزیابی کارآیی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گیرایی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14600" y="3352800"/>
            <a:ext cx="63246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 smtClean="0">
                <a:cs typeface="B Yekan" pitchFamily="2" charset="-78"/>
              </a:rPr>
              <a:t>تست </a:t>
            </a:r>
            <a:r>
              <a:rPr lang="en-US" sz="3600" dirty="0" smtClean="0">
                <a:cs typeface="B Yekan" pitchFamily="2" charset="-78"/>
              </a:rPr>
              <a:t>A/B</a:t>
            </a:r>
          </a:p>
          <a:p>
            <a:pPr algn="r" rtl="1"/>
            <a:r>
              <a:rPr lang="fa-IR" sz="2000" dirty="0" smtClean="0">
                <a:cs typeface="B Yekan" pitchFamily="2" charset="-78"/>
              </a:rPr>
              <a:t>کدام طراحی و ترکیب بندی نرخ تبدیل بالایی دارد؟</a:t>
            </a:r>
          </a:p>
          <a:p>
            <a:pPr lvl="1" algn="r" rtl="1"/>
            <a:r>
              <a:rPr lang="fa-IR" sz="2000" dirty="0" smtClean="0">
                <a:cs typeface="B Yekan" pitchFamily="2" charset="-78"/>
              </a:rPr>
              <a:t>چند طرح بسازید (معمولا 2 طرح و کمتر از 4 طرح)</a:t>
            </a:r>
          </a:p>
          <a:p>
            <a:pPr lvl="1" algn="r" rtl="1"/>
            <a:r>
              <a:rPr lang="fa-IR" sz="2000" dirty="0" smtClean="0">
                <a:cs typeface="B Yekan" pitchFamily="2" charset="-78"/>
              </a:rPr>
              <a:t>به طور تصادفی آنها را نمایش دهید (همزمان و موازی)</a:t>
            </a:r>
          </a:p>
          <a:p>
            <a:pPr lvl="1" algn="r" rtl="1"/>
            <a:r>
              <a:rPr lang="fa-IR" sz="2000" dirty="0" smtClean="0">
                <a:cs typeface="B Yekan" pitchFamily="2" charset="-78"/>
              </a:rPr>
              <a:t>نرخ تبدیل هر کدام را ثبت کنید</a:t>
            </a:r>
          </a:p>
          <a:p>
            <a:pPr lvl="1" algn="r" rtl="1"/>
            <a:r>
              <a:rPr lang="fa-IR" sz="2000" dirty="0" smtClean="0">
                <a:cs typeface="B Yekan" pitchFamily="2" charset="-78"/>
              </a:rPr>
              <a:t>نرخ تبدیل ها را مقایسه کنید</a:t>
            </a:r>
            <a:endParaRPr lang="en-US" sz="2000" dirty="0" smtClean="0">
              <a:cs typeface="B Yekan" pitchFamily="2" charset="-78"/>
            </a:endParaRPr>
          </a:p>
        </p:txBody>
      </p:sp>
      <p:pic>
        <p:nvPicPr>
          <p:cNvPr id="12" name="Picture 2" descr="http://s.wordpress.com/latex.php?latex=%5Ctext%7Bconversion%20rate%7D%20%3D%20%5Cfrac%7B%5Ctext%7B%5C%23%20of%20visitors%20who%20register%7D%7D%7B%5Ctext%7B%5C%23%20of%20total%20visitors%7D%7D&amp;bg=ffffff&amp;fg=000000&amp;s=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1400" y="5867400"/>
            <a:ext cx="4114800" cy="359849"/>
          </a:xfrm>
          <a:prstGeom prst="rect">
            <a:avLst/>
          </a:prstGeom>
          <a:noFill/>
        </p:spPr>
      </p:pic>
      <p:sp>
        <p:nvSpPr>
          <p:cNvPr id="14" name="Rounded Rectangle 13"/>
          <p:cNvSpPr/>
          <p:nvPr/>
        </p:nvSpPr>
        <p:spPr>
          <a:xfrm>
            <a:off x="76200" y="3048000"/>
            <a:ext cx="1828800" cy="37338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a-IR" sz="9600" dirty="0" smtClean="0">
                <a:solidFill>
                  <a:srgbClr val="FFFF00"/>
                </a:solidFill>
                <a:cs typeface="B Titr" pitchFamily="2" charset="-78"/>
              </a:rPr>
              <a:t>چگونه؟</a:t>
            </a:r>
            <a:endParaRPr lang="en-US" sz="96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پ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ارزیابی کارآیی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گیرایی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33600" y="3352800"/>
            <a:ext cx="6781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طرح‌های </a:t>
            </a:r>
            <a:r>
              <a:rPr lang="en-US" sz="2400" dirty="0" smtClean="0">
                <a:cs typeface="B Yekan" pitchFamily="2" charset="-78"/>
              </a:rPr>
              <a:t>A/B</a:t>
            </a:r>
            <a:r>
              <a:rPr lang="fa-IR" sz="2400" dirty="0" smtClean="0">
                <a:cs typeface="B Yekan" pitchFamily="2" charset="-78"/>
              </a:rPr>
              <a:t> چه فرقی با هم داشته باشند:</a:t>
            </a:r>
          </a:p>
          <a:p>
            <a:pPr lvl="1" algn="r" rtl="1"/>
            <a:r>
              <a:rPr lang="en-US" sz="2400" dirty="0" smtClean="0">
                <a:cs typeface="B Yekan" pitchFamily="2" charset="-78"/>
              </a:rPr>
              <a:t>Layout</a:t>
            </a:r>
            <a:r>
              <a:rPr lang="fa-IR" sz="2400" dirty="0" smtClean="0">
                <a:cs typeface="B Yekan" pitchFamily="2" charset="-78"/>
              </a:rPr>
              <a:t>: </a:t>
            </a:r>
          </a:p>
          <a:p>
            <a:pPr lvl="2" algn="r" rtl="1"/>
            <a:r>
              <a:rPr lang="fa-IR" sz="2400" dirty="0" smtClean="0">
                <a:cs typeface="B Yekan" pitchFamily="2" charset="-78"/>
              </a:rPr>
              <a:t>فرم ثبت نام را جاهای مختلف قرار دهید</a:t>
            </a:r>
          </a:p>
          <a:p>
            <a:pPr lvl="2" algn="r" rtl="1"/>
            <a:r>
              <a:rPr lang="fa-IR" sz="2400" dirty="0" smtClean="0">
                <a:cs typeface="B Yekan" pitchFamily="2" charset="-78"/>
              </a:rPr>
              <a:t>محل قرار گیری پیام‌ها، عکس‌ها و... را تغییر دهید</a:t>
            </a:r>
          </a:p>
          <a:p>
            <a:pPr lvl="2" algn="r" rtl="1"/>
            <a:r>
              <a:rPr lang="fa-IR" sz="2400" dirty="0" smtClean="0">
                <a:cs typeface="B Yekan" pitchFamily="2" charset="-78"/>
              </a:rPr>
              <a:t>متن و فرمت نوشته‌ها را تغییر دهید</a:t>
            </a:r>
          </a:p>
          <a:p>
            <a:pPr lvl="2" algn="r" rtl="1"/>
            <a:r>
              <a:rPr lang="fa-IR" sz="2400" dirty="0" smtClean="0">
                <a:cs typeface="B Yekan" pitchFamily="2" charset="-78"/>
              </a:rPr>
              <a:t>رنگ‌بندی را عوض کنید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200" y="3048000"/>
            <a:ext cx="1828800" cy="37338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تست </a:t>
            </a:r>
            <a:r>
              <a:rPr lang="en-US" sz="8000" dirty="0" smtClean="0">
                <a:solidFill>
                  <a:srgbClr val="FFFF00"/>
                </a:solidFill>
                <a:cs typeface="B Titr" pitchFamily="2" charset="-78"/>
              </a:rPr>
              <a:t>A/B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/>
          <a:srcRect l="31039" t="21875" r="14495" b="33333"/>
          <a:stretch>
            <a:fillRect/>
          </a:stretch>
        </p:blipFill>
        <p:spPr bwMode="auto">
          <a:xfrm>
            <a:off x="3200400" y="3733800"/>
            <a:ext cx="5410200" cy="2501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پ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ارزیابی کارآیی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گیرایی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0" y="6172200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hlinkClick r:id="rId3"/>
              </a:rPr>
              <a:t>http://visualwebsiteoptimizer.com</a:t>
            </a:r>
            <a:endParaRPr lang="en-US" sz="2400" dirty="0" smtClean="0"/>
          </a:p>
        </p:txBody>
      </p:sp>
      <p:sp>
        <p:nvSpPr>
          <p:cNvPr id="12" name="Rounded Rectangle 11"/>
          <p:cNvSpPr/>
          <p:nvPr/>
        </p:nvSpPr>
        <p:spPr>
          <a:xfrm>
            <a:off x="0" y="30480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19200" y="30480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تست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A/B</a:t>
            </a:r>
          </a:p>
        </p:txBody>
      </p:sp>
      <p:pic>
        <p:nvPicPr>
          <p:cNvPr id="16" name="Picture 2" descr="A/B testing software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962400"/>
            <a:ext cx="2990850" cy="8191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 cstate="print"/>
          <a:srcRect l="12299" t="8333" r="8053" b="38542"/>
          <a:stretch>
            <a:fillRect/>
          </a:stretch>
        </p:blipFill>
        <p:spPr bwMode="auto">
          <a:xfrm>
            <a:off x="0" y="4429125"/>
            <a:ext cx="6477000" cy="2428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پ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ارزیابی کارآیی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گیرایی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0" y="30480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19200" y="30480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تست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A/B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514600" y="3581400"/>
            <a:ext cx="6400800" cy="1219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000" dirty="0" smtClean="0">
                <a:cs typeface="B Yekan" pitchFamily="2" charset="-78"/>
              </a:rPr>
              <a:t>سایتی برای تست گیرایی صفحات </a:t>
            </a:r>
            <a:r>
              <a:rPr lang="en-US" sz="2000" dirty="0" smtClean="0">
                <a:cs typeface="B Yekan" pitchFamily="2" charset="-78"/>
              </a:rPr>
              <a:t>landing</a:t>
            </a:r>
            <a:r>
              <a:rPr lang="fa-IR" sz="2000" dirty="0" smtClean="0">
                <a:cs typeface="B Yekan" pitchFamily="2" charset="-78"/>
              </a:rPr>
              <a:t> 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 Yekan" pitchFamily="2" charset="-78"/>
              </a:rPr>
              <a:t>مشاهده</a:t>
            </a:r>
            <a:r>
              <a:rPr kumimoji="0" lang="fa-IR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B Yekan" pitchFamily="2" charset="-78"/>
              </a:rPr>
              <a:t> هر صفحه در عرض 5 ثانیه و پاسخگویی به برخی سوالات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 Yekan" pitchFamily="2" charset="-78"/>
            </a:endParaRPr>
          </a:p>
        </p:txBody>
      </p:sp>
      <p:sp>
        <p:nvSpPr>
          <p:cNvPr id="18" name="Content Placeholder 2"/>
          <p:cNvSpPr>
            <a:spLocks noGrp="1"/>
          </p:cNvSpPr>
          <p:nvPr>
            <p:ph idx="1"/>
          </p:nvPr>
        </p:nvSpPr>
        <p:spPr>
          <a:xfrm>
            <a:off x="5334000" y="5257800"/>
            <a:ext cx="4495800" cy="685799"/>
          </a:xfrm>
        </p:spPr>
        <p:txBody>
          <a:bodyPr>
            <a:normAutofit/>
          </a:bodyPr>
          <a:lstStyle/>
          <a:p>
            <a:pPr algn="ctr" rtl="0">
              <a:buNone/>
            </a:pPr>
            <a:r>
              <a:rPr lang="en-US" sz="2000" dirty="0" smtClean="0">
                <a:hlinkClick r:id="rId3"/>
              </a:rPr>
              <a:t>http://fivesecondtest.com</a:t>
            </a: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26670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/>
              <a:t>دامنه و هاست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اجرا و ساخت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ارزیابی کارآیی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200" y="1447800"/>
            <a:ext cx="2514600" cy="53340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115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پ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ارزیابی کارآیی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گیرایی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0" y="30480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19200" y="30480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تست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A/B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81000" y="3581400"/>
            <a:ext cx="8534400" cy="2895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lvl="0" indent="-342900" algn="r" rtl="1">
              <a:spcBef>
                <a:spcPct val="20000"/>
              </a:spcBef>
            </a:pPr>
            <a:r>
              <a:rPr lang="fa-IR" sz="2800" dirty="0" smtClean="0">
                <a:cs typeface="B Yekan" pitchFamily="2" charset="-78"/>
              </a:rPr>
              <a:t>گوگل آنالیتیکز: ابزاری بسیار قدرمتند برای تحلیل سایت شما </a:t>
            </a:r>
          </a:p>
          <a:p>
            <a:pPr marL="342900" lvl="0" indent="-342900" algn="r" rtl="1">
              <a:spcBef>
                <a:spcPct val="20000"/>
              </a:spcBef>
            </a:pPr>
            <a:r>
              <a:rPr lang="fa-IR" sz="2800" dirty="0" smtClean="0">
                <a:cs typeface="B Yekan" pitchFamily="2" charset="-78"/>
              </a:rPr>
              <a:t>	آمار تحلیلی سایت</a:t>
            </a:r>
          </a:p>
          <a:p>
            <a:pPr marL="342900" lvl="0" indent="-342900" algn="r" rtl="1">
              <a:spcBef>
                <a:spcPct val="20000"/>
              </a:spcBef>
            </a:pPr>
            <a:r>
              <a:rPr lang="fa-IR" sz="2800" dirty="0" smtClean="0">
                <a:cs typeface="B Yekan" pitchFamily="2" charset="-78"/>
              </a:rPr>
              <a:t>	رفتار بازدیدکنندگان در سایت</a:t>
            </a:r>
          </a:p>
          <a:p>
            <a:pPr marL="342900" lvl="0" indent="-342900" algn="r" rtl="1">
              <a:spcBef>
                <a:spcPct val="20000"/>
              </a:spcBef>
            </a:pPr>
            <a:r>
              <a:rPr lang="fa-IR" sz="2800" dirty="0" smtClean="0">
                <a:cs typeface="B Yekan" pitchFamily="2" charset="-78"/>
              </a:rPr>
              <a:t>	تعریف و ردگیری اهداف</a:t>
            </a:r>
          </a:p>
          <a:p>
            <a:pPr marL="342900" lvl="0" indent="-342900" algn="r" rtl="1">
              <a:spcBef>
                <a:spcPct val="20000"/>
              </a:spcBef>
            </a:pPr>
            <a:r>
              <a:rPr lang="fa-IR" sz="2800" dirty="0" smtClean="0">
                <a:cs typeface="B Yekan" pitchFamily="2" charset="-78"/>
              </a:rPr>
              <a:t>	و...</a:t>
            </a:r>
            <a:endParaRPr lang="en-US" sz="2800" dirty="0" smtClean="0">
              <a:cs typeface="B Yekan" pitchFamily="2" charset="-78"/>
            </a:endParaRPr>
          </a:p>
          <a:p>
            <a:pPr marL="342900" lvl="0" indent="-342900" algn="r" rtl="1">
              <a:spcBef>
                <a:spcPct val="20000"/>
              </a:spcBef>
            </a:pPr>
            <a:r>
              <a:rPr lang="en-US" sz="2800" dirty="0" smtClean="0">
                <a:cs typeface="B Yekan" pitchFamily="2" charset="-78"/>
                <a:hlinkClick r:id="rId2"/>
              </a:rPr>
              <a:t>www.google.com/analytics</a:t>
            </a:r>
            <a:endParaRPr lang="fa-IR" sz="2800" dirty="0" smtClean="0">
              <a:cs typeface="B Yekan" pitchFamily="2" charset="-78"/>
            </a:endParaRPr>
          </a:p>
          <a:p>
            <a:pPr marL="342900" lvl="0" indent="-342900" algn="ctr" rtl="1">
              <a:spcBef>
                <a:spcPct val="20000"/>
              </a:spcBef>
            </a:pP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B Yekan" pitchFamily="2" charset="-78"/>
            </a:endParaRPr>
          </a:p>
        </p:txBody>
      </p:sp>
      <p:pic>
        <p:nvPicPr>
          <p:cNvPr id="16" name="Picture 2" descr="http://www.iro.umontreal.ca/~lisa/twiki/pub/TWiki/GoogleAnalyticsPlugin/Google_Analytics_Dashboar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1" y="4038600"/>
            <a:ext cx="4326892" cy="2362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پ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ارزیابی کارآیی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گیرایی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0" y="30480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219200" y="30480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تست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A/B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90600" y="3581400"/>
            <a:ext cx="7924800" cy="2209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راهنمای کدنویسی تست </a:t>
            </a:r>
            <a:r>
              <a:rPr lang="en-US" sz="2800" dirty="0" smtClean="0">
                <a:cs typeface="B Yekan" pitchFamily="2" charset="-78"/>
              </a:rPr>
              <a:t>A/B</a:t>
            </a:r>
            <a:r>
              <a:rPr lang="fa-IR" sz="2800" dirty="0" smtClean="0">
                <a:cs typeface="B Yekan" pitchFamily="2" charset="-78"/>
              </a:rPr>
              <a:t> با استفاده </a:t>
            </a:r>
            <a:r>
              <a:rPr lang="en-US" sz="2800" dirty="0" err="1" smtClean="0">
                <a:cs typeface="B Yekan" pitchFamily="2" charset="-78"/>
              </a:rPr>
              <a:t>php</a:t>
            </a:r>
            <a:r>
              <a:rPr lang="fa-IR" sz="2800" dirty="0" smtClean="0">
                <a:cs typeface="B Yekan" pitchFamily="2" charset="-78"/>
              </a:rPr>
              <a:t> و </a:t>
            </a:r>
            <a:r>
              <a:rPr lang="en-US" sz="2800" dirty="0" err="1" smtClean="0">
                <a:cs typeface="B Yekan" pitchFamily="2" charset="-78"/>
              </a:rPr>
              <a:t>mySQL</a:t>
            </a:r>
            <a:endParaRPr lang="fa-IR" sz="2800" dirty="0" smtClean="0">
              <a:cs typeface="B Yekan" pitchFamily="2" charset="-78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2800" dirty="0" smtClean="0">
              <a:cs typeface="B Yekan" pitchFamily="2" charset="-78"/>
            </a:endParaRPr>
          </a:p>
          <a:p>
            <a:pPr marL="342900" lvl="0" indent="-342900" algn="ctr" rtl="1">
              <a:spcBef>
                <a:spcPct val="20000"/>
              </a:spcBef>
            </a:pPr>
            <a:r>
              <a:rPr lang="en-US" sz="2800" dirty="0" smtClean="0">
                <a:hlinkClick r:id="rId2"/>
              </a:rPr>
              <a:t>Do it yourself A/B Testing</a:t>
            </a:r>
            <a:endParaRPr kumimoji="0" lang="en-US" sz="2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ایده‌تان را معرفی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5800" y="2057400"/>
            <a:ext cx="82296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از سیستم‌های چندرسانه‌ای برای معرفی </a:t>
            </a:r>
            <a:r>
              <a:rPr lang="fa-IR" sz="2800" dirty="0" smtClean="0">
                <a:solidFill>
                  <a:srgbClr val="00B0F0"/>
                </a:solidFill>
                <a:cs typeface="B Yekan" pitchFamily="2" charset="-78"/>
              </a:rPr>
              <a:t>موثر</a:t>
            </a:r>
            <a:r>
              <a:rPr lang="fa-IR" sz="2800" dirty="0" smtClean="0">
                <a:cs typeface="B Yekan" pitchFamily="2" charset="-78"/>
              </a:rPr>
              <a:t> و </a:t>
            </a:r>
            <a:r>
              <a:rPr lang="fa-IR" sz="2800" dirty="0" smtClean="0">
                <a:solidFill>
                  <a:srgbClr val="00B0F0"/>
                </a:solidFill>
                <a:cs typeface="B Yekan" pitchFamily="2" charset="-78"/>
              </a:rPr>
              <a:t>جذاب</a:t>
            </a:r>
            <a:r>
              <a:rPr lang="fa-IR" sz="2800" dirty="0" smtClean="0">
                <a:cs typeface="B Yekan" pitchFamily="2" charset="-78"/>
              </a:rPr>
              <a:t> ایده کسب و کارتان استفاده کنید</a:t>
            </a:r>
          </a:p>
          <a:p>
            <a:pPr lvl="1" algn="r" rtl="1"/>
            <a:r>
              <a:rPr lang="fa-IR" sz="3200" dirty="0" smtClean="0">
                <a:cs typeface="B Yekan" pitchFamily="2" charset="-78"/>
              </a:rPr>
              <a:t>فیلم</a:t>
            </a:r>
          </a:p>
          <a:p>
            <a:pPr lvl="1" algn="r" rtl="1"/>
            <a:r>
              <a:rPr lang="fa-IR" sz="3200" dirty="0" smtClean="0">
                <a:cs typeface="B Yekan" pitchFamily="2" charset="-78"/>
              </a:rPr>
              <a:t>انیمیشن</a:t>
            </a:r>
          </a:p>
          <a:p>
            <a:pPr lvl="1" algn="r" rtl="1"/>
            <a:r>
              <a:rPr lang="fa-IR" sz="3200" dirty="0" smtClean="0">
                <a:cs typeface="B Yekan" pitchFamily="2" charset="-78"/>
              </a:rPr>
              <a:t>اسلایدشیر</a:t>
            </a:r>
          </a:p>
          <a:p>
            <a:pPr lvl="1" algn="r" rtl="1"/>
            <a:r>
              <a:rPr lang="fa-IR" sz="3200" dirty="0" smtClean="0">
                <a:cs typeface="B Yekan" pitchFamily="2" charset="-78"/>
              </a:rPr>
              <a:t>اینفوگرافی</a:t>
            </a:r>
          </a:p>
          <a:p>
            <a:pPr lvl="1" algn="r" rtl="1"/>
            <a:endParaRPr lang="fa-IR" sz="3200" dirty="0" smtClean="0">
              <a:cs typeface="B Yekan" pitchFamily="2" charset="-78"/>
            </a:endParaRPr>
          </a:p>
          <a:p>
            <a:pPr algn="r" rtl="1"/>
            <a:r>
              <a:rPr lang="fa-IR" sz="2800" dirty="0" smtClean="0">
                <a:cs typeface="B Yekan" pitchFamily="2" charset="-78"/>
              </a:rPr>
              <a:t>و از آن در </a:t>
            </a:r>
            <a:r>
              <a:rPr lang="en-US" sz="2800" dirty="0" smtClean="0">
                <a:cs typeface="B Yekan" pitchFamily="2" charset="-78"/>
              </a:rPr>
              <a:t>landing page</a:t>
            </a:r>
            <a:r>
              <a:rPr lang="fa-IR" sz="2800" dirty="0" smtClean="0">
                <a:cs typeface="B Yekan" pitchFamily="2" charset="-78"/>
              </a:rPr>
              <a:t> و کمپین‌های تبلیغات بهره ببرید.</a:t>
            </a:r>
            <a:endParaRPr lang="en-US" sz="2800" dirty="0" smtClean="0">
              <a:cs typeface="B Yekan" pitchFamily="2" charset="-78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3500" dirty="0" smtClean="0">
              <a:cs typeface="B Yekan" pitchFamily="2" charset="-78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2800" dirty="0" smtClean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ایده‌تان را معرفی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05000" y="2057400"/>
            <a:ext cx="7010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نمونه‌های موفق بسیاری را تماشا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در یک فرایند طوفان فکری، یک سناریو بنویسید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یک دمو از سناریو بسازید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	آن را بررسی کرده و اصلاحات لازم را انجام دهید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	تا وقتی مطمئن نشدید این کار را تکرار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دموی نهایی را به چند مشتری نشان دهید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نسخه اصلی فیلم را بسازید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فرایند ساخت یک ویدئو معرفی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199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19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ایده‌تان را معرفی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05000" y="2057400"/>
            <a:ext cx="7010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نمونه‌های موفق بسیاری را تماشا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در یک فرایند طوفان فکری، یک سناریو بنویسید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یک دمو از سناریو بسازید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	آن را بررسی کرده و اصلاحات لازم را انجام دهید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	تا وقتی مطمئن نشدید این کار را تکرار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دموی نهایی را به چند مشتری نشان دهید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نسخه اصلی فیلم را بسازید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فرایند ساخت یک ویدئو معرفی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199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19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ایده‌تان را معرفی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05000" y="2057400"/>
            <a:ext cx="7010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نمونه‌های موفق بسیاری را تماشا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در یک فرایند طوفان فکری، یک سناریو بنویسید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یک دمو از سناریو بسازید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	آن را بررسی کرده و اصلاحات لازم را انجام دهید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	تا وقتی مطمئن نشدید این کار را تکرار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دموی نهایی را به چند مشتری نشان دهید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نسخه اصلی فیلم را بسازید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فرایند ساخت یک ویدئو معرفی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199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19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ایده‌تان را معرفی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05000" y="2057400"/>
            <a:ext cx="7010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نمونه‌های موفق بسیاری را تماشا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در یک فرایند طوفان فکری، یک سناریو بنویسید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یک دمو از سناریو بسازید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	آن را بررسی کرده و اصلاحات لازم را انجام دهید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	تا وقتی مطمئن نشدید این کار را تکرار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دموی نهایی را به چند مشتری نشان دهید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نسخه اصلی فیلم را بسازید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فرایند ساخت یک ویدئو معرفی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19900" dirty="0" smtClean="0">
                <a:solidFill>
                  <a:srgbClr val="FFFF00"/>
                </a:solidFill>
                <a:cs typeface="B Titr" pitchFamily="2" charset="-78"/>
              </a:rPr>
              <a:t>4</a:t>
            </a:r>
            <a:endParaRPr lang="en-US" sz="19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ایده‌تان را معرفی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05000" y="2057400"/>
            <a:ext cx="7010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نمونه‌های موفق بسیاری را تماشا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در یک فرایند طوفان فکری، یک سناریو بنویسید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یک دمو از سناریو بسازید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	آن را بررسی کرده و اصلاحات لازم را انجام دهید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	تا وقتی مطمئن نشدید این کار را تکرار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دموی نهایی را به چند مشتری نشان دهید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نسخه اصلی فیلم را بسازید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فرایند ساخت یک ویدئو معرفی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ایده‌تان را معرفی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05000" y="2057400"/>
            <a:ext cx="7010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منحصر به فرد </a:t>
            </a:r>
            <a:r>
              <a:rPr lang="fa-IR" sz="2400" dirty="0" smtClean="0">
                <a:cs typeface="B Yekan" pitchFamily="2" charset="-78"/>
              </a:rPr>
              <a:t>باشید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1500" dirty="0" smtClean="0">
              <a:cs typeface="B Yekan" pitchFamily="2" charset="-78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cs typeface="B Yekan" pitchFamily="2" charset="-78"/>
              </a:rPr>
              <a:t>با چیزی آغاز کنید که آنها را </a:t>
            </a: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میخکوب</a:t>
            </a:r>
            <a:r>
              <a:rPr lang="fa-IR" sz="2400" dirty="0" smtClean="0">
                <a:cs typeface="B Yekan" pitchFamily="2" charset="-78"/>
              </a:rPr>
              <a:t> کند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1500" dirty="0" smtClean="0">
              <a:cs typeface="B Yekan" pitchFamily="2" charset="-78"/>
            </a:endParaRPr>
          </a:p>
          <a:p>
            <a:pPr marL="342900" marR="0" lvl="0" indent="-342900" algn="just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cs typeface="B Yekan" pitchFamily="2" charset="-78"/>
              </a:rPr>
              <a:t>با یک پرسش شروع کنید که </a:t>
            </a: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نیاز</a:t>
            </a:r>
            <a:r>
              <a:rPr lang="fa-IR" sz="2400" dirty="0" smtClean="0">
                <a:cs typeface="B Yekan" pitchFamily="2" charset="-78"/>
              </a:rPr>
              <a:t> آنها و </a:t>
            </a: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ارزش پیشنهادی </a:t>
            </a:r>
            <a:r>
              <a:rPr lang="fa-IR" sz="2400" dirty="0" smtClean="0">
                <a:cs typeface="B Yekan" pitchFamily="2" charset="-78"/>
              </a:rPr>
              <a:t>شما را به هم پیوند دهد</a:t>
            </a:r>
          </a:p>
          <a:p>
            <a:pPr marL="342900" marR="0" lvl="0" indent="-342900" algn="just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1300" dirty="0" smtClean="0">
              <a:cs typeface="B Yekan" pitchFamily="2" charset="-78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cs typeface="B Yekan" pitchFamily="2" charset="-78"/>
              </a:rPr>
              <a:t>از </a:t>
            </a: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داستان</a:t>
            </a:r>
            <a:r>
              <a:rPr lang="fa-IR" sz="2400" dirty="0" smtClean="0">
                <a:cs typeface="B Yekan" pitchFamily="2" charset="-78"/>
              </a:rPr>
              <a:t> استفاده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1500" dirty="0" smtClean="0">
              <a:cs typeface="B Yekan" pitchFamily="2" charset="-78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cs typeface="B Yekan" pitchFamily="2" charset="-78"/>
              </a:rPr>
              <a:t>به </a:t>
            </a: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آمار</a:t>
            </a:r>
            <a:r>
              <a:rPr lang="fa-IR" sz="2400" dirty="0" smtClean="0">
                <a:cs typeface="B Yekan" pitchFamily="2" charset="-78"/>
              </a:rPr>
              <a:t> مختلف بازار اشاره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1500" dirty="0" smtClean="0">
              <a:cs typeface="B Yekan" pitchFamily="2" charset="-78"/>
            </a:endParaRPr>
          </a:p>
          <a:p>
            <a:pPr marL="342900" lvl="0" indent="-342900" algn="r" rtl="1">
              <a:spcBef>
                <a:spcPct val="20000"/>
              </a:spcBef>
              <a:defRPr/>
            </a:pP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مشتریان</a:t>
            </a:r>
            <a:r>
              <a:rPr lang="fa-IR" sz="2400" dirty="0" smtClean="0">
                <a:cs typeface="B Yekan" pitchFamily="2" charset="-78"/>
              </a:rPr>
              <a:t> مورد نظر خود را تعریف کنید</a:t>
            </a:r>
          </a:p>
          <a:p>
            <a:pPr marL="342900" lvl="0" indent="-342900" algn="r" rtl="1">
              <a:spcBef>
                <a:spcPct val="20000"/>
              </a:spcBef>
              <a:defRPr/>
            </a:pPr>
            <a:endParaRPr lang="fa-IR" sz="1500" dirty="0" smtClean="0">
              <a:cs typeface="B Yekan" pitchFamily="2" charset="-78"/>
            </a:endParaRPr>
          </a:p>
          <a:p>
            <a:pPr marL="342900" lvl="0" indent="-342900" algn="r" rtl="1">
              <a:spcBef>
                <a:spcPct val="20000"/>
              </a:spcBef>
              <a:defRPr/>
            </a:pPr>
            <a:r>
              <a:rPr lang="fa-IR" sz="2400" dirty="0" smtClean="0">
                <a:cs typeface="B Yekan" pitchFamily="2" charset="-78"/>
              </a:rPr>
              <a:t>در آخر خود </a:t>
            </a:r>
            <a:r>
              <a:rPr lang="en-US" sz="2400" dirty="0" smtClean="0">
                <a:solidFill>
                  <a:srgbClr val="00B0F0"/>
                </a:solidFill>
                <a:cs typeface="B Yekan" pitchFamily="2" charset="-78"/>
              </a:rPr>
              <a:t>call to action </a:t>
            </a: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 </a:t>
            </a:r>
            <a:r>
              <a:rPr lang="fa-IR" sz="2400" dirty="0" smtClean="0">
                <a:cs typeface="B Yekan" pitchFamily="2" charset="-78"/>
              </a:rPr>
              <a:t>را یادآوری کنید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فرایند ساخت یک ویدئو معرفی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fa-IR" sz="13800" dirty="0" smtClean="0">
                <a:solidFill>
                  <a:srgbClr val="FFFF00"/>
                </a:solidFill>
                <a:cs typeface="B Titr" pitchFamily="2" charset="-78"/>
              </a:rPr>
              <a:t>نکات</a:t>
            </a:r>
            <a:endParaRPr lang="en-US" sz="13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ایده‌تان را معرفی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905000" y="2057400"/>
            <a:ext cx="70104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lang="fa-IR" sz="2800" dirty="0" smtClean="0">
                <a:cs typeface="B Yekan" pitchFamily="2" charset="-78"/>
              </a:rPr>
              <a:t>توصیف شگفت‌انگیز ایده</a:t>
            </a: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lang="fa-IR" sz="2800" dirty="0" smtClean="0">
                <a:cs typeface="B Yekan" pitchFamily="2" charset="-78"/>
              </a:rPr>
              <a:t>نیاز/مشکل مشتری</a:t>
            </a: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lang="fa-IR" sz="2800" dirty="0" smtClean="0">
                <a:cs typeface="B Yekan" pitchFamily="2" charset="-78"/>
              </a:rPr>
              <a:t>ارزش پیشنهادی شما</a:t>
            </a:r>
          </a:p>
          <a:p>
            <a:pPr marL="457200" lvl="0" indent="-457200" algn="r" rtl="1">
              <a:spcBef>
                <a:spcPct val="20000"/>
              </a:spcBef>
              <a:buFont typeface="Arial" pitchFamily="34" charset="0"/>
              <a:buAutoNum type="arabicPeriod"/>
              <a:defRPr/>
            </a:pPr>
            <a:r>
              <a:rPr lang="fa-IR" sz="2800" dirty="0" smtClean="0">
                <a:cs typeface="B Yekan" pitchFamily="2" charset="-78"/>
              </a:rPr>
              <a:t>سناریو کارکرد</a:t>
            </a:r>
          </a:p>
          <a:p>
            <a:pPr marL="457200" lvl="0" indent="-457200" algn="r" rtl="1">
              <a:spcBef>
                <a:spcPct val="20000"/>
              </a:spcBef>
              <a:buFont typeface="Arial" pitchFamily="34" charset="0"/>
              <a:buAutoNum type="arabicPeriod"/>
              <a:defRPr/>
            </a:pPr>
            <a:r>
              <a:rPr lang="fa-IR" sz="2800" dirty="0" smtClean="0">
                <a:cs typeface="B Yekan" pitchFamily="2" charset="-78"/>
              </a:rPr>
              <a:t>خدمات/محصولات منحصربه‌فرد شما</a:t>
            </a:r>
          </a:p>
          <a:p>
            <a:pPr marL="457200" lvl="0" indent="-457200" algn="r" rtl="1">
              <a:spcBef>
                <a:spcPct val="20000"/>
              </a:spcBef>
              <a:buFont typeface="Arial" pitchFamily="34" charset="0"/>
              <a:buAutoNum type="arabicPeriod"/>
              <a:defRPr/>
            </a:pPr>
            <a:r>
              <a:rPr lang="fa-IR" sz="2800" dirty="0" smtClean="0">
                <a:cs typeface="B Yekan" pitchFamily="2" charset="-78"/>
              </a:rPr>
              <a:t>عواید مشتری</a:t>
            </a:r>
          </a:p>
          <a:p>
            <a:pPr marL="457200" marR="0" lvl="0" indent="-4572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eriod"/>
              <a:tabLst/>
              <a:defRPr/>
            </a:pPr>
            <a:r>
              <a:rPr lang="fa-IR" sz="2800" dirty="0" smtClean="0">
                <a:cs typeface="B Yekan" pitchFamily="2" charset="-78"/>
              </a:rPr>
              <a:t>درخواست به عمل (</a:t>
            </a:r>
            <a:r>
              <a:rPr lang="en-US" sz="2800" dirty="0" smtClean="0">
                <a:cs typeface="B Yekan" pitchFamily="2" charset="-78"/>
              </a:rPr>
              <a:t>Call To Action</a:t>
            </a:r>
            <a:r>
              <a:rPr lang="fa-IR" sz="2800" smtClean="0">
                <a:cs typeface="B Yekan" pitchFamily="2" charset="-78"/>
              </a:rPr>
              <a:t>)</a:t>
            </a:r>
            <a:endParaRPr lang="fa-IR" sz="2800" dirty="0" smtClean="0">
              <a:cs typeface="B Yeka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فرایند ساخت یک ویدئو معرفی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 rtl="1"/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سناریو</a:t>
            </a:r>
            <a:endParaRPr lang="en-US" sz="115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26670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دامنه و هاست</a:t>
            </a:r>
          </a:p>
          <a:p>
            <a:pPr marL="514350" indent="-514350">
              <a:buNone/>
            </a:pPr>
            <a:r>
              <a:rPr lang="fa-IR" dirty="0" smtClean="0"/>
              <a:t>اجرا و ساخت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ارزیابی کارآیی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200" y="1447800"/>
            <a:ext cx="2514600" cy="53340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115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ایده‌تان را معرفی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5800" y="2057400"/>
            <a:ext cx="71628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just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cs typeface="B Yekan" pitchFamily="2" charset="-78"/>
              </a:rPr>
              <a:t>نسخه معروف </a:t>
            </a:r>
            <a:r>
              <a:rPr lang="en-US" sz="2400" dirty="0" smtClean="0">
                <a:cs typeface="B Yekan" pitchFamily="2" charset="-78"/>
              </a:rPr>
              <a:t>dropbox</a:t>
            </a:r>
            <a:r>
              <a:rPr lang="fa-IR" sz="2400" dirty="0" smtClean="0">
                <a:cs typeface="B Yekan" pitchFamily="2" charset="-78"/>
              </a:rPr>
              <a:t> را در </a:t>
            </a:r>
            <a:r>
              <a:rPr lang="fa-IR" sz="2400" dirty="0" smtClean="0">
                <a:cs typeface="B Yekan" pitchFamily="2" charset="-78"/>
                <a:hlinkClick r:id="rId2"/>
              </a:rPr>
              <a:t>این لینک </a:t>
            </a:r>
            <a:r>
              <a:rPr lang="fa-IR" sz="2400" dirty="0" smtClean="0">
                <a:cs typeface="B Yekan" pitchFamily="2" charset="-78"/>
              </a:rPr>
              <a:t>مشاهده کنید</a:t>
            </a:r>
          </a:p>
          <a:p>
            <a:pPr marL="342900" marR="0" lvl="0" indent="-342900" algn="just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2400" dirty="0" smtClean="0">
              <a:cs typeface="B Yekan" pitchFamily="2" charset="-78"/>
            </a:endParaRPr>
          </a:p>
          <a:p>
            <a:pPr marL="342900" marR="0" lvl="0" indent="-342900" algn="just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cs typeface="B Yekan" pitchFamily="2" charset="-78"/>
              </a:rPr>
              <a:t>در </a:t>
            </a:r>
            <a:r>
              <a:rPr lang="fa-IR" sz="2400" dirty="0" smtClean="0">
                <a:cs typeface="B Yekan" pitchFamily="2" charset="-78"/>
                <a:hlinkClick r:id="rId3"/>
              </a:rPr>
              <a:t>این سایت </a:t>
            </a:r>
            <a:r>
              <a:rPr lang="fa-IR" sz="2400" dirty="0" smtClean="0">
                <a:cs typeface="B Yekan" pitchFamily="2" charset="-78"/>
              </a:rPr>
              <a:t>پنج نمونه موفق </a:t>
            </a:r>
            <a:r>
              <a:rPr lang="en-US" sz="2400" dirty="0" smtClean="0">
                <a:cs typeface="B Yekan" pitchFamily="2" charset="-78"/>
              </a:rPr>
              <a:t>landing page</a:t>
            </a:r>
            <a:r>
              <a:rPr lang="fa-IR" sz="2400" dirty="0" smtClean="0">
                <a:cs typeface="B Yekan" pitchFamily="2" charset="-78"/>
              </a:rPr>
              <a:t>های حاوی ویدئو را ببنید</a:t>
            </a:r>
          </a:p>
          <a:p>
            <a:pPr marL="342900" marR="0" lvl="0" indent="-342900" algn="just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2400" dirty="0" smtClean="0">
              <a:cs typeface="B Yekan" pitchFamily="2" charset="-78"/>
            </a:endParaRPr>
          </a:p>
          <a:p>
            <a:pPr marL="342900" marR="0" lvl="0" indent="-342900" algn="just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cs typeface="B Yekan" pitchFamily="2" charset="-78"/>
              </a:rPr>
              <a:t>در </a:t>
            </a:r>
            <a:r>
              <a:rPr lang="fa-IR" sz="2400" dirty="0" smtClean="0">
                <a:cs typeface="B Yekan" pitchFamily="2" charset="-78"/>
                <a:hlinkClick r:id="rId4"/>
              </a:rPr>
              <a:t>این سایت</a:t>
            </a:r>
            <a:r>
              <a:rPr lang="fa-IR" sz="2400" dirty="0" smtClean="0">
                <a:cs typeface="B Yekan" pitchFamily="2" charset="-78"/>
              </a:rPr>
              <a:t> و </a:t>
            </a:r>
            <a:r>
              <a:rPr lang="fa-IR" sz="2400" dirty="0" smtClean="0">
                <a:cs typeface="B Yekan" pitchFamily="2" charset="-78"/>
                <a:hlinkClick r:id="rId5"/>
              </a:rPr>
              <a:t>این سایت</a:t>
            </a:r>
            <a:r>
              <a:rPr lang="fa-IR" sz="2400" dirty="0" smtClean="0">
                <a:cs typeface="B Yekan" pitchFamily="2" charset="-78"/>
              </a:rPr>
              <a:t> نمونه کارها را ببینید</a:t>
            </a:r>
          </a:p>
          <a:p>
            <a:pPr marL="342900" marR="0" lvl="0" indent="-342900" algn="just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2400" dirty="0" smtClean="0">
              <a:cs typeface="B Yekan" pitchFamily="2" charset="-78"/>
            </a:endParaRPr>
          </a:p>
          <a:p>
            <a:pPr marL="342900" marR="0" lvl="0" indent="-342900" algn="just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cs typeface="B Yekan" pitchFamily="2" charset="-78"/>
              </a:rPr>
              <a:t>در </a:t>
            </a:r>
            <a:r>
              <a:rPr lang="fa-IR" sz="2400" dirty="0" smtClean="0">
                <a:cs typeface="B Yekan" pitchFamily="2" charset="-78"/>
                <a:hlinkClick r:id="rId6"/>
              </a:rPr>
              <a:t>این سایت </a:t>
            </a:r>
            <a:r>
              <a:rPr lang="fa-IR" sz="2400" dirty="0" smtClean="0">
                <a:cs typeface="B Yekan" pitchFamily="2" charset="-78"/>
              </a:rPr>
              <a:t>نمونه‌هایی از ویدئوهای ساخته شده توسط دانشجویان استیو بلنک را مشاهده کنید.(معرفی مدل کسب و کار)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نمونه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ویدئو معرفی 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ایمیل مشتریان آغازین را جمع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9600" y="1905000"/>
            <a:ext cx="8229600" cy="449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900" dirty="0" smtClean="0">
                <a:solidFill>
                  <a:srgbClr val="00B0F0"/>
                </a:solidFill>
                <a:cs typeface="B Yekan" pitchFamily="2" charset="-78"/>
              </a:rPr>
              <a:t>Call to action</a:t>
            </a:r>
            <a:endParaRPr lang="fa-IR" sz="3900" dirty="0" smtClean="0">
              <a:solidFill>
                <a:srgbClr val="00B0F0"/>
              </a:solidFill>
              <a:cs typeface="B Yekan" pitchFamily="2" charset="-78"/>
            </a:endParaRPr>
          </a:p>
          <a:p>
            <a:pPr marL="342900" marR="0" lvl="0" indent="-34290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2800" dirty="0" smtClean="0">
              <a:cs typeface="B Yekan" pitchFamily="2" charset="-78"/>
            </a:endParaRPr>
          </a:p>
          <a:p>
            <a:pPr marL="342900" marR="0" lvl="0" indent="-342900" algn="just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جمع آوری ایمیل مشتریان بالقوه</a:t>
            </a:r>
          </a:p>
          <a:p>
            <a:pPr marL="342900" marR="0" lvl="0" indent="-342900" algn="just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2800" dirty="0" smtClean="0">
              <a:cs typeface="B Yekan" pitchFamily="2" charset="-78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تعداد ثبت نام کنندگان در خبرنامه امید خوبی برای اثبات مدل کسب و کار است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2800" dirty="0" smtClean="0">
              <a:cs typeface="B Yekan" pitchFamily="2" charset="-78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آن را در </a:t>
            </a:r>
            <a:r>
              <a:rPr lang="en-US" sz="2800" dirty="0" smtClean="0">
                <a:cs typeface="B Yekan" pitchFamily="2" charset="-78"/>
              </a:rPr>
              <a:t>landing page</a:t>
            </a:r>
            <a:r>
              <a:rPr lang="fa-IR" sz="2800" dirty="0" smtClean="0">
                <a:cs typeface="B Yekan" pitchFamily="2" charset="-78"/>
              </a:rPr>
              <a:t> قرار دهید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lang="fa-IR" sz="2800" dirty="0" smtClean="0">
              <a:cs typeface="B Yekan" pitchFamily="2" charset="-78"/>
            </a:endParaRP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از ابزارهای آنلاین برای ساخت و مدیریت آن استفاده کنید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ایمیل مشتریان آغازین را جمع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15240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5240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ساخت و مدیریت خبرنامه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pic>
        <p:nvPicPr>
          <p:cNvPr id="8194" name="Picture 2" descr="http://www.tint-network.co.uk/blog/wp-content/uploads/2013/04/feedburner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0" y="2743200"/>
            <a:ext cx="2738438" cy="3505200"/>
          </a:xfrm>
          <a:prstGeom prst="rect">
            <a:avLst/>
          </a:prstGeom>
          <a:noFill/>
        </p:spPr>
      </p:pic>
      <p:pic>
        <p:nvPicPr>
          <p:cNvPr id="8196" name="Picture 4" descr="http://pawsinthepark.ie/wp-content/uploads/2014/02/mailchimp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0" y="2895600"/>
            <a:ext cx="3307845" cy="3211232"/>
          </a:xfrm>
          <a:prstGeom prst="rect">
            <a:avLst/>
          </a:prstGeom>
          <a:noFill/>
        </p:spPr>
      </p:pic>
      <p:pic>
        <p:nvPicPr>
          <p:cNvPr id="8198" name="Picture 6" descr="Constant Contac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05200" y="2514600"/>
            <a:ext cx="2676525" cy="4476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نظرسنجی اینترنتی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4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5800" y="2286000"/>
            <a:ext cx="82296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یک نظرسنجی کوتاه متناسب با مدل کسب و کار آماده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با استفاده از ابزارهای آنلاین آن را بسازید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بین دوستان و شبکه‌های اجتماعی پخش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800" dirty="0" smtClean="0">
                <a:cs typeface="B Yekan" pitchFamily="2" charset="-78"/>
              </a:rPr>
              <a:t>از نتایج به دست آمده برای تحلیل مشتریان استفاده کنید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نظرسنجی اینترنتی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4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15240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5240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ساخت آنلاین نظرسنجی‌ها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pic>
        <p:nvPicPr>
          <p:cNvPr id="6146" name="Picture 2" descr="http://86theprint.com/wp-content/uploads/2012/09/wufoo-include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209800"/>
            <a:ext cx="2343150" cy="2324101"/>
          </a:xfrm>
          <a:prstGeom prst="rect">
            <a:avLst/>
          </a:prstGeom>
          <a:noFill/>
        </p:spPr>
      </p:pic>
      <p:sp>
        <p:nvSpPr>
          <p:cNvPr id="6148" name="AutoShape 4" descr="https://secure.surveymonkey.com/smassets/smtemplates/41.22.53-develop/assets/sm_logo_fb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0" name="AutoShape 6" descr="https://secure.surveymonkey.com/smassets/anonweb/10.2.05-anonweb-0102/assets/brandassets/logo_stacked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52" name="AutoShape 8" descr="https://secure.surveymonkey.com/smassets/anonweb/10.2.05-anonweb-0102/assets/brandassets/logo_stacked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53" name="Picture 9" descr="C:\Documents and Settings\Mahdi\Desktop\logo_stacked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0" y="2743200"/>
            <a:ext cx="3437322" cy="1404937"/>
          </a:xfrm>
          <a:prstGeom prst="rect">
            <a:avLst/>
          </a:prstGeom>
          <a:noFill/>
        </p:spPr>
      </p:pic>
      <p:pic>
        <p:nvPicPr>
          <p:cNvPr id="6154" name="Picture 10" descr="C:\Documents and Settings\Mahdi\Desktop\Qualtrics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5029200"/>
            <a:ext cx="4323556" cy="990600"/>
          </a:xfrm>
          <a:prstGeom prst="rect">
            <a:avLst/>
          </a:prstGeom>
          <a:noFill/>
        </p:spPr>
      </p:pic>
      <p:pic>
        <p:nvPicPr>
          <p:cNvPr id="6155" name="Picture 11" descr="C:\Documents and Settings\Mahdi\Desktop\formsite-logo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10200" y="5029200"/>
            <a:ext cx="3429000" cy="974799"/>
          </a:xfrm>
          <a:prstGeom prst="rect">
            <a:avLst/>
          </a:prstGeom>
          <a:noFill/>
        </p:spPr>
      </p:pic>
      <p:pic>
        <p:nvPicPr>
          <p:cNvPr id="6157" name="Picture 13" descr="PickFu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55575" y="-204788"/>
            <a:ext cx="1362075" cy="428626"/>
          </a:xfrm>
          <a:prstGeom prst="rect">
            <a:avLst/>
          </a:prstGeom>
          <a:noFill/>
        </p:spPr>
      </p:pic>
      <p:pic>
        <p:nvPicPr>
          <p:cNvPr id="6158" name="Picture 14" descr="C:\Documents and Settings\Mahdi\Desktop\89824-76b3a6dac45b7d3bc899ca3eeac1f10d-medium_jpg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48400" y="3276600"/>
            <a:ext cx="2571750" cy="809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نظرسنجی اینترنتی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4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5800" y="2133600"/>
            <a:ext cx="82296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1" algn="ctr" rtl="1" fontAlgn="base"/>
            <a:r>
              <a:rPr lang="fa-IR" sz="2400" dirty="0" smtClean="0">
                <a:cs typeface="B Yekan" pitchFamily="2" charset="-78"/>
              </a:rPr>
              <a:t>ساده‌ترین راه استفاده از فرم‌های گوگل درایو</a:t>
            </a:r>
            <a:endParaRPr lang="en-US" sz="11500" dirty="0">
              <a:cs typeface="B Yeka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15240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5240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ساخت آنلاین نظرسنجی‌ها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pic>
        <p:nvPicPr>
          <p:cNvPr id="145410" name="Picture 2" descr="http://it.berkeleylawblogs.org/files/2012/10/google_driv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2667000"/>
            <a:ext cx="6570539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با مشتریان مصاحبه حضوری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4419600" y="1371600"/>
            <a:ext cx="4953000" cy="5486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1" algn="ctr" rtl="1"/>
            <a:r>
              <a:rPr lang="fa-IR" sz="8000" dirty="0" smtClean="0">
                <a:cs typeface="B Yekan" pitchFamily="2" charset="-78"/>
              </a:rPr>
              <a:t>اصل طلایی</a:t>
            </a:r>
          </a:p>
          <a:p>
            <a:pPr lvl="1" algn="ctr" rtl="1"/>
            <a:endParaRPr lang="fa-IR" sz="3600" dirty="0" smtClean="0">
              <a:cs typeface="B Yekan" pitchFamily="2" charset="-78"/>
            </a:endParaRPr>
          </a:p>
          <a:p>
            <a:pPr lvl="1" algn="ctr" rtl="1"/>
            <a:endParaRPr lang="fa-IR" sz="3600" dirty="0" smtClean="0">
              <a:cs typeface="B Yekan" pitchFamily="2" charset="-78"/>
            </a:endParaRPr>
          </a:p>
          <a:p>
            <a:pPr lvl="1" algn="ctr" rtl="1"/>
            <a:endParaRPr lang="fa-IR" sz="3600" dirty="0" smtClean="0">
              <a:cs typeface="B Yekan" pitchFamily="2" charset="-78"/>
            </a:endParaRPr>
          </a:p>
          <a:p>
            <a:pPr lvl="1" algn="ctr" rtl="1"/>
            <a:r>
              <a:rPr lang="fa-IR" sz="3600" dirty="0" smtClean="0">
                <a:cs typeface="B Yekan" pitchFamily="2" charset="-78"/>
              </a:rPr>
              <a:t>از ساختمان بیرون بزنید</a:t>
            </a:r>
          </a:p>
          <a:p>
            <a:pPr lvl="1" algn="ctr" rtl="1"/>
            <a:r>
              <a:rPr lang="fa-IR" sz="2400" dirty="0" smtClean="0">
                <a:cs typeface="B Yekan" pitchFamily="2" charset="-78"/>
              </a:rPr>
              <a:t>مشتری آنجاست نه در اتاق کار شما</a:t>
            </a:r>
            <a:endParaRPr lang="en-US" sz="2400" dirty="0">
              <a:cs typeface="B Yekan" pitchFamily="2" charset="-78"/>
            </a:endParaRPr>
          </a:p>
        </p:txBody>
      </p:sp>
      <p:pic>
        <p:nvPicPr>
          <p:cNvPr id="5122" name="Picture 2" descr="http://www.haas.berkeley.edu/groups/pubs/berkeleyhaas/winter2013/images_local/blank_stev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4176215" cy="54864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514600" y="17526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استیو بلنک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با مشتریان مصاحبه حضوری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قوانین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اصول مصاحبه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76400" y="2057400"/>
            <a:ext cx="7391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ysClr val="windowText" lastClr="000000"/>
                </a:solidFill>
                <a:cs typeface="B Yekan" pitchFamily="2" charset="-78"/>
              </a:rPr>
              <a:t>محصول را نفروشید، اعتبارسنجی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سوالات بدیهی نپرسید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مشکل را به مشتری تحمیل نکنید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اعتبارسنجی به یک نفر ختم نمی‌شوند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عملکرد گذشته نشانه‌ای از عملکرد آینده است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به جای بیان ایده‌آل از او بخواهید رخدادهای واقعی را شرح دهد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داستان بهتر از جواب‌های کوتاه است (سوال بله/نخیر نپرسید)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9600" y="62600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  <a:hlinkClick r:id="rId2"/>
              </a:rPr>
              <a:t>بیشتر بخوانید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با مشتریان مصاحبه حضوری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قوانین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اصول مصاحبه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76400" y="2057400"/>
            <a:ext cx="7391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محصول را نفروشید، اعتبارسنجی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ysClr val="windowText" lastClr="000000"/>
                </a:solidFill>
                <a:cs typeface="B Yekan" pitchFamily="2" charset="-78"/>
              </a:rPr>
              <a:t>سوالات بدیهی نپرسید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مشکل را به مشتری تحمیل نکنید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اعتبارسنجی به یک نفر ختم نمی‌شوند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عملکرد گذشته نشانه‌ای از عملکرد آینده است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به جای بیان ایده‌آل از او بخواهید رخدادهای واقعی را شرح دهد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داستان بهتر از جواب‌های کوتاه است (سوال بله/نخیر نپرسید)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9600" y="62600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  <a:hlinkClick r:id="rId2"/>
              </a:rPr>
              <a:t>بیشتر بخوانید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با مشتریان مصاحبه حضوری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قوانین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اصول مصاحبه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76400" y="2057400"/>
            <a:ext cx="7391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محصول را نفروشید، اعتبارسنجی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سوالات بدیهی نپرسید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ysClr val="windowText" lastClr="000000"/>
                </a:solidFill>
                <a:cs typeface="B Yekan" pitchFamily="2" charset="-78"/>
              </a:rPr>
              <a:t>مشکل را به مشتری تحمیل نکنید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اعتبارسنجی به یک نفر ختم نمی‌شوند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عملکرد گذشته نشانه‌ای از عملکرد آینده است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به جای بیان ایده‌آل از او بخواهید رخدادهای واقعی را شرح دهد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داستان بهتر از جواب‌های کوتاه است (سوال بله/نخیر نپرسید)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9600" y="62600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  <a:hlinkClick r:id="rId2"/>
              </a:rPr>
              <a:t>بیشتر بخوانید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26670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دامنه و هاست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اجرا و ساخت</a:t>
            </a:r>
          </a:p>
          <a:p>
            <a:pPr marL="514350" indent="-514350">
              <a:buNone/>
            </a:pPr>
            <a:r>
              <a:rPr lang="fa-IR" dirty="0" smtClean="0"/>
              <a:t>ارزیابی کارآیی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76200" y="1447800"/>
            <a:ext cx="2514600" cy="53340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1500" dirty="0" smtClean="0">
                <a:solidFill>
                  <a:srgbClr val="FFFF00"/>
                </a:solidFill>
                <a:cs typeface="B Titr" pitchFamily="2" charset="-78"/>
              </a:rPr>
              <a:t>پ</a:t>
            </a:r>
            <a:endParaRPr lang="en-US" sz="115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با مشتریان مصاحبه حضوری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قوانین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اصول مصاحبه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76400" y="2057400"/>
            <a:ext cx="7391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محصول را نفروشید، اعتبارسنجی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سوالات بدیهی نپرسید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مشکل را به مشتری تحمیل نکنید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ysClr val="windowText" lastClr="000000"/>
                </a:solidFill>
                <a:cs typeface="B Yekan" pitchFamily="2" charset="-78"/>
              </a:rPr>
              <a:t>اعتبارسنجی به یک نفر ختم نمی‌شوند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عملکرد گذشته نشانه‌ای از عملکرد آینده است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به جای بیان ایده‌آل از او بخواهید رخدادهای واقعی را شرح دهد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داستان بهتر از جواب‌های کوتاه است (سوال بله/نخیر نپرسید)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4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9600" y="62600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  <a:hlinkClick r:id="rId2"/>
              </a:rPr>
              <a:t>بیشتر بخوانید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با مشتریان مصاحبه حضوری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قوانین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اصول مصاحبه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76400" y="2057400"/>
            <a:ext cx="7391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محصول را نفروشید، اعتبارسنجی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سوالات بدیهی نپرسید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مشکل را به مشتری تحمیل نکنید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اعتبارسنجی به یک نفر ختم نمی‌شوند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ysClr val="windowText" lastClr="000000"/>
                </a:solidFill>
                <a:cs typeface="B Yekan" pitchFamily="2" charset="-78"/>
              </a:rPr>
              <a:t>عملکرد گذشته نشانه‌ای از عملکرد آینده است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به جای بیان ایده‌آل از او بخواهید رخدادهای واقعی را شرح دهد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داستان بهتر از جواب‌های کوتاه است (سوال بله/نخیر نپرسید)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9600" y="62600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  <a:hlinkClick r:id="rId2"/>
              </a:rPr>
              <a:t>بیشتر بخوانید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با مشتریان مصاحبه حضوری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قوانین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اصول مصاحبه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76400" y="2057400"/>
            <a:ext cx="7391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محصول را نفروشید، اعتبارسنجی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سوالات بدیهی نپرسید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مشکل را به مشتری تحمیل نکنید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اعتبارسنجی به یک نفر ختم نمی‌شوند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عملکرد گذشته نشانه‌ای از عملکرد آینده است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ysClr val="windowText" lastClr="000000"/>
                </a:solidFill>
                <a:cs typeface="B Yekan" pitchFamily="2" charset="-78"/>
              </a:rPr>
              <a:t>به جای بیان ایده‌آل از او بخواهید رخدادهای واقعی را شرح دهد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داستان بهتر از جواب‌های کوتاه است (سوال بله/نخیر نپرسید)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6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9600" y="62600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  <a:hlinkClick r:id="rId2"/>
              </a:rPr>
              <a:t>بیشتر بخوانید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با مشتریان مصاحبه حضوری کنید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5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0" y="14478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قوانین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19200" y="14478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اصول مصاحبه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676400" y="2057400"/>
            <a:ext cx="7391400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محصول را نفروشید، اعتبارسنجی 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سوالات بدیهی نپرسید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مشکل را به مشتری تحمیل نکنید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اعتبارسنجی به یک نفر ختم نمی‌شوند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عملکرد گذشته نشانه‌ای از عملکرد آینده است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به جای بیان ایده‌آل از او بخواهید رخدادهای واقعی را شرح دهد</a:t>
            </a:r>
          </a:p>
          <a:p>
            <a:pPr marL="342900" marR="0" lvl="0" indent="-342900" algn="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fa-IR" sz="2400" dirty="0" smtClean="0">
                <a:solidFill>
                  <a:sysClr val="windowText" lastClr="000000"/>
                </a:solidFill>
                <a:cs typeface="B Yekan" pitchFamily="2" charset="-78"/>
              </a:rPr>
              <a:t>داستان بهتر از جواب‌های کوتاه است (سوال بله/نخیر نپرسید)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6200" y="1981200"/>
            <a:ext cx="1828800" cy="4800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7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19600" y="626006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  <a:hlinkClick r:id="rId2"/>
              </a:rPr>
              <a:t>بیشتر بخوانید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بازار را بپایید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6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5800" y="2286000"/>
            <a:ext cx="82296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rtl="1" fontAlgn="base"/>
            <a:r>
              <a:rPr lang="fa-IR" sz="2400" dirty="0" smtClean="0">
                <a:cs typeface="B Yekan" pitchFamily="2" charset="-78"/>
              </a:rPr>
              <a:t>مردم در </a:t>
            </a: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شبکه‌های اجتماعی </a:t>
            </a:r>
            <a:r>
              <a:rPr lang="fa-IR" sz="2400" dirty="0" smtClean="0">
                <a:cs typeface="B Yekan" pitchFamily="2" charset="-78"/>
              </a:rPr>
              <a:t>چه می‌کنند؟</a:t>
            </a:r>
          </a:p>
          <a:p>
            <a:pPr algn="r" rtl="1" fontAlgn="base"/>
            <a:endParaRPr lang="fa-IR" sz="2400" dirty="0" smtClean="0">
              <a:cs typeface="B Yekan" pitchFamily="2" charset="-78"/>
            </a:endParaRPr>
          </a:p>
          <a:p>
            <a:pPr algn="r" rtl="1" fontAlgn="base"/>
            <a:r>
              <a:rPr lang="fa-IR" sz="2400" dirty="0" smtClean="0">
                <a:cs typeface="B Yekan" pitchFamily="2" charset="-78"/>
              </a:rPr>
              <a:t>مردم در </a:t>
            </a: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فروم‌ها، وبلاگ‌ها و نظرات </a:t>
            </a:r>
            <a:r>
              <a:rPr lang="fa-IR" sz="2400" dirty="0" smtClean="0">
                <a:cs typeface="B Yekan" pitchFamily="2" charset="-78"/>
              </a:rPr>
              <a:t>در چه مورد حرف می‌زنند؟</a:t>
            </a:r>
          </a:p>
          <a:p>
            <a:pPr algn="r" rtl="1" fontAlgn="base"/>
            <a:endParaRPr lang="fa-IR" sz="2400" dirty="0" smtClean="0">
              <a:cs typeface="B Yekan" pitchFamily="2" charset="-78"/>
            </a:endParaRPr>
          </a:p>
          <a:p>
            <a:pPr algn="r" rtl="1" fontAlgn="base"/>
            <a:r>
              <a:rPr lang="fa-IR" sz="2400" dirty="0" smtClean="0">
                <a:cs typeface="B Yekan" pitchFamily="2" charset="-78"/>
              </a:rPr>
              <a:t>مردم در </a:t>
            </a: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موتورهای جستجو </a:t>
            </a:r>
            <a:r>
              <a:rPr lang="fa-IR" sz="2400" dirty="0" smtClean="0">
                <a:cs typeface="B Yekan" pitchFamily="2" charset="-78"/>
              </a:rPr>
              <a:t>دنبال چه چیز هستند؟</a:t>
            </a:r>
          </a:p>
          <a:p>
            <a:pPr algn="r" rtl="1" fontAlgn="base"/>
            <a:endParaRPr lang="fa-IR" sz="2400" dirty="0" smtClean="0">
              <a:cs typeface="B Yekan" pitchFamily="2" charset="-78"/>
            </a:endParaRPr>
          </a:p>
          <a:p>
            <a:pPr algn="r" rtl="1" fontAlgn="base"/>
            <a:r>
              <a:rPr lang="fa-IR" sz="2400" dirty="0" smtClean="0">
                <a:cs typeface="B Yekan" pitchFamily="2" charset="-78"/>
              </a:rPr>
              <a:t>روند </a:t>
            </a:r>
            <a:r>
              <a:rPr lang="fa-IR" sz="2400" dirty="0" smtClean="0">
                <a:solidFill>
                  <a:srgbClr val="00B0F0"/>
                </a:solidFill>
                <a:cs typeface="B Yekan" pitchFamily="2" charset="-78"/>
              </a:rPr>
              <a:t>بازار</a:t>
            </a:r>
            <a:r>
              <a:rPr lang="fa-IR" sz="2400" dirty="0" smtClean="0">
                <a:cs typeface="B Yekan" pitchFamily="2" charset="-78"/>
              </a:rPr>
              <a:t> چگونه است؟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15240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5240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بررسی بازار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بازار را بپایید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6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5800" y="2286000"/>
            <a:ext cx="82296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algn="ctr" rtl="1" fontAlgn="base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تاریخچه وب</a:t>
            </a:r>
            <a:endParaRPr lang="en-US" sz="4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15240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5240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بررسی بازار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pic>
        <p:nvPicPr>
          <p:cNvPr id="146434" name="Picture 2" descr="Internet Archiv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57600" y="3047997"/>
            <a:ext cx="2286000" cy="2286003"/>
          </a:xfrm>
          <a:prstGeom prst="rect">
            <a:avLst/>
          </a:prstGeom>
          <a:noFill/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685800" y="5562600"/>
            <a:ext cx="82296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1" fontAlgn="base"/>
            <a:r>
              <a:rPr lang="en-US" sz="4000" dirty="0" smtClean="0">
                <a:solidFill>
                  <a:srgbClr val="FFFF00"/>
                </a:solidFill>
                <a:cs typeface="B Yekan" pitchFamily="2" charset="-78"/>
              </a:rPr>
              <a:t>http://archive.org</a:t>
            </a:r>
          </a:p>
          <a:p>
            <a:pPr algn="r" rtl="1" fontAlgn="base"/>
            <a:endParaRPr lang="en-US" sz="4000" dirty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بازار را بپایید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6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09600" y="5943600"/>
            <a:ext cx="8229600" cy="45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1" fontAlgn="base"/>
            <a:r>
              <a:rPr lang="fa-IR" sz="2400" dirty="0" smtClean="0">
                <a:cs typeface="B Yekan" pitchFamily="2" charset="-78"/>
              </a:rPr>
              <a:t> </a:t>
            </a:r>
            <a:r>
              <a:rPr lang="en-US" sz="2400" dirty="0" smtClean="0">
                <a:cs typeface="B Yekan" pitchFamily="2" charset="-78"/>
                <a:hlinkClick r:id="rId2"/>
              </a:rPr>
              <a:t>http://www.google.com/trends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15240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5240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موتورهای جستجو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pic>
        <p:nvPicPr>
          <p:cNvPr id="7" name="Picture 4" descr="http://www.accountingweb.com/sites/default/files/Chart%20for%20article.png"/>
          <p:cNvPicPr>
            <a:picLocks noChangeAspect="1" noChangeArrowheads="1"/>
          </p:cNvPicPr>
          <p:nvPr/>
        </p:nvPicPr>
        <p:blipFill>
          <a:blip r:embed="rId3" cstate="print"/>
          <a:srcRect l="3212" t="13086" r="2564" b="4156"/>
          <a:stretch>
            <a:fillRect/>
          </a:stretch>
        </p:blipFill>
        <p:spPr bwMode="auto">
          <a:xfrm>
            <a:off x="1981200" y="3200400"/>
            <a:ext cx="4876800" cy="2587883"/>
          </a:xfrm>
          <a:prstGeom prst="rect">
            <a:avLst/>
          </a:prstGeom>
          <a:noFill/>
        </p:spPr>
      </p:pic>
      <p:pic>
        <p:nvPicPr>
          <p:cNvPr id="3074" name="Picture 2" descr="http://img2.wikia.nocookie.net/__cb20110827123946/logopedia/images/b/b4/Trends_logo_lg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2286000"/>
            <a:ext cx="2628900" cy="10477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تحلیل اطلاعات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7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685800" y="2286000"/>
            <a:ext cx="82296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r" rtl="1" fontAlgn="base"/>
            <a:r>
              <a:rPr lang="fa-IR" sz="2400" dirty="0" smtClean="0">
                <a:cs typeface="B Yekan" pitchFamily="2" charset="-78"/>
              </a:rPr>
              <a:t>اطلاعات به دست آماده از تمام فعالیت‌ها را تحلیل کنید</a:t>
            </a:r>
          </a:p>
          <a:p>
            <a:pPr algn="r" rtl="1" fontAlgn="base"/>
            <a:endParaRPr lang="fa-IR" sz="2400" dirty="0" smtClean="0">
              <a:cs typeface="B Yekan" pitchFamily="2" charset="-78"/>
            </a:endParaRPr>
          </a:p>
          <a:p>
            <a:pPr algn="r" rtl="1" fontAlgn="base"/>
            <a:r>
              <a:rPr lang="fa-IR" sz="2400" dirty="0" smtClean="0">
                <a:cs typeface="B Yekan" pitchFamily="2" charset="-78"/>
              </a:rPr>
              <a:t>آیا به چرخش نیاز دارید؟</a:t>
            </a:r>
          </a:p>
          <a:p>
            <a:pPr algn="r" rtl="1" fontAlgn="base"/>
            <a:endParaRPr lang="fa-IR" sz="2400" dirty="0" smtClean="0">
              <a:cs typeface="B Yekan" pitchFamily="2" charset="-78"/>
            </a:endParaRPr>
          </a:p>
          <a:p>
            <a:pPr algn="r" rtl="1" fontAlgn="base"/>
            <a:r>
              <a:rPr lang="en-US" sz="2400" dirty="0" smtClean="0">
                <a:cs typeface="B Yekan" pitchFamily="2" charset="-78"/>
              </a:rPr>
              <a:t>MVP</a:t>
            </a:r>
            <a:r>
              <a:rPr lang="fa-IR" sz="2400" dirty="0" smtClean="0">
                <a:cs typeface="B Yekan" pitchFamily="2" charset="-78"/>
              </a:rPr>
              <a:t> شما چگونه باید باشد؟</a:t>
            </a:r>
            <a:endParaRPr lang="en-US" sz="24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8" name="Picture 2" descr="http://upload.wikimedia.org/wikipedia/commons/4/48/Steve_Blank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85316"/>
            <a:ext cx="9144000" cy="547268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مطالعه بیشتر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3657600" y="1981200"/>
            <a:ext cx="5562600" cy="3124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algn="ctr" rtl="1" fontAlgn="base"/>
            <a:r>
              <a:rPr lang="fa-IR" sz="2800" dirty="0" smtClean="0">
                <a:cs typeface="B Yekan" pitchFamily="2" charset="-78"/>
              </a:rPr>
              <a:t>ابزارها و منابع فراوانی را که</a:t>
            </a:r>
          </a:p>
          <a:p>
            <a:pPr algn="ctr" rtl="1" fontAlgn="base"/>
            <a:r>
              <a:rPr lang="fa-IR" sz="4400" dirty="0" smtClean="0">
                <a:cs typeface="B Yekan" pitchFamily="2" charset="-78"/>
              </a:rPr>
              <a:t> </a:t>
            </a:r>
            <a:r>
              <a:rPr lang="fa-IR" sz="4400" dirty="0" smtClean="0">
                <a:cs typeface="B Yekan" pitchFamily="2" charset="-78"/>
                <a:hlinkClick r:id="rId3"/>
              </a:rPr>
              <a:t>استیو بلنک در سایت </a:t>
            </a:r>
            <a:endParaRPr lang="fa-IR" sz="4400" dirty="0" smtClean="0">
              <a:cs typeface="B Yekan" pitchFamily="2" charset="-78"/>
            </a:endParaRPr>
          </a:p>
          <a:p>
            <a:pPr algn="ctr" rtl="1" fontAlgn="base"/>
            <a:r>
              <a:rPr lang="fa-IR" sz="2800" dirty="0" smtClean="0">
                <a:cs typeface="B Yekan" pitchFamily="2" charset="-78"/>
              </a:rPr>
              <a:t>خود معرفی کرده است، از دست ندهید.</a:t>
            </a:r>
            <a:endParaRPr lang="en-US" sz="28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4876800"/>
            <a:ext cx="8229600" cy="838200"/>
          </a:xfrm>
        </p:spPr>
        <p:txBody>
          <a:bodyPr>
            <a:normAutofit/>
          </a:bodyPr>
          <a:lstStyle/>
          <a:p>
            <a:pPr algn="r"/>
            <a:r>
              <a:rPr lang="fa-IR" sz="2000" dirty="0" smtClean="0"/>
              <a:t>در این ارائه همچنین استفاده شده بود از: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486400"/>
            <a:ext cx="8229600" cy="1143000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fa-IR" sz="1400" dirty="0" smtClean="0"/>
              <a:t>آناتومی صفحات </a:t>
            </a:r>
            <a:r>
              <a:rPr lang="en-US" sz="1400" dirty="0" smtClean="0"/>
              <a:t>landing page</a:t>
            </a:r>
            <a:r>
              <a:rPr lang="fa-IR" sz="1400" dirty="0" smtClean="0"/>
              <a:t> از: </a:t>
            </a:r>
            <a:r>
              <a:rPr lang="en-US" sz="1400" dirty="0" smtClean="0"/>
              <a:t>http://webhub.ir</a:t>
            </a:r>
            <a:endParaRPr lang="fa-IR" sz="1400" dirty="0" smtClean="0"/>
          </a:p>
          <a:p>
            <a:pPr algn="l">
              <a:buNone/>
            </a:pPr>
            <a:r>
              <a:rPr lang="fa-IR" sz="1400" dirty="0" smtClean="0"/>
              <a:t>نکات ساخت فیلم معرفی: </a:t>
            </a:r>
            <a:r>
              <a:rPr lang="en-US" sz="1400" dirty="0" smtClean="0"/>
              <a:t>http://mytitleguy.com/2012/03/website-introduction-video/</a:t>
            </a:r>
            <a:endParaRPr lang="fa-IR" sz="1400" dirty="0" smtClean="0"/>
          </a:p>
          <a:p>
            <a:pPr algn="l">
              <a:buNone/>
            </a:pPr>
            <a:r>
              <a:rPr lang="en-US" sz="1400" dirty="0" smtClean="0"/>
              <a:t>http://blog.landerapp.com/how-to-use-a-landing-page-to-validate-your-startup-idea/</a:t>
            </a:r>
          </a:p>
          <a:p>
            <a:pPr algn="l">
              <a:buNone/>
            </a:pPr>
            <a:r>
              <a:rPr lang="en-US" sz="1400" dirty="0" smtClean="0"/>
              <a:t>http://www.karya.ir</a:t>
            </a:r>
            <a:endParaRPr lang="en-US" sz="1400" dirty="0"/>
          </a:p>
        </p:txBody>
      </p:sp>
      <p:pic>
        <p:nvPicPr>
          <p:cNvPr id="4" name="Picture 2" descr="http://www.lcpsco.com/wp-content/themes/livecard/images/banner-refrenc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525" y="1676400"/>
            <a:ext cx="9153525" cy="33051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26670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/>
              <a:t>یک نام دامنه و شعار بسازید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دامنه را ثبت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هاست بخرید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2362200"/>
            <a:ext cx="1828800" cy="4419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l="8823" t="12444" r="56177" b="18222"/>
          <a:stretch>
            <a:fillRect/>
          </a:stretch>
        </p:blipFill>
        <p:spPr bwMode="auto">
          <a:xfrm>
            <a:off x="0" y="838200"/>
            <a:ext cx="9184054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1010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  <a:hlinkClick r:id="rId4"/>
              </a:rPr>
              <a:t>blog.mnasseri.ir</a:t>
            </a:r>
            <a:r>
              <a:rPr lang="en-US" sz="3200" b="1" dirty="0" smtClean="0"/>
              <a:t>		</a:t>
            </a:r>
            <a:r>
              <a:rPr lang="en-US" sz="3200" b="1" dirty="0" smtClean="0">
                <a:solidFill>
                  <a:srgbClr val="0070C0"/>
                </a:solidFill>
                <a:hlinkClick r:id="rId5"/>
              </a:rPr>
              <a:t>about.me/</a:t>
            </a:r>
            <a:r>
              <a:rPr lang="en-US" sz="3200" b="1" dirty="0" smtClean="0">
                <a:solidFill>
                  <a:schemeClr val="bg1"/>
                </a:solidFill>
                <a:hlinkClick r:id="rId5"/>
              </a:rPr>
              <a:t>mahdi.nasseri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599093"/>
            <a:ext cx="5638800" cy="954107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دانلود اسلایدها</a:t>
            </a:r>
            <a:endParaRPr lang="en-US" sz="2800" dirty="0" smtClean="0">
              <a:solidFill>
                <a:srgbClr val="002060"/>
              </a:solidFill>
              <a:latin typeface="XM Vahid" pitchFamily="2" charset="-78"/>
              <a:cs typeface="XM Vahid" pitchFamily="2" charset="-78"/>
            </a:endParaRPr>
          </a:p>
          <a:p>
            <a:pPr algn="ctr" rtl="1"/>
            <a:r>
              <a:rPr lang="en-US" sz="28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  <a:hlinkClick r:id="rId6"/>
              </a:rPr>
              <a:t>slideshare.net/</a:t>
            </a:r>
            <a:r>
              <a:rPr lang="en-US" sz="2800" dirty="0" smtClean="0">
                <a:latin typeface="XM Vahid" pitchFamily="2" charset="-78"/>
                <a:cs typeface="XM Vahid" pitchFamily="2" charset="-78"/>
                <a:hlinkClick r:id="rId6"/>
              </a:rPr>
              <a:t>mahdinasseri</a:t>
            </a:r>
            <a:endParaRPr lang="en-US" sz="2800" dirty="0">
              <a:latin typeface="XM Vahid" pitchFamily="2" charset="-78"/>
              <a:cs typeface="XM Vahid" pitchFamily="2" charset="-78"/>
            </a:endParaRPr>
          </a:p>
        </p:txBody>
      </p:sp>
      <p:pic>
        <p:nvPicPr>
          <p:cNvPr id="8" name="Picture 2" descr="D:\dropbox\Dropbox\work\my 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38600" y="1828800"/>
            <a:ext cx="1294084" cy="1079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26670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نام دامنه و شعار بسازید</a:t>
            </a:r>
          </a:p>
          <a:p>
            <a:pPr marL="514350" indent="-514350">
              <a:buNone/>
            </a:pPr>
            <a:r>
              <a:rPr lang="fa-IR" dirty="0" smtClean="0"/>
              <a:t>دامنه را ثبت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هاست بخرید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2362200"/>
            <a:ext cx="1828800" cy="4419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26670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نام دامنه و شعار بسازید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دامنه را ثبت کنید</a:t>
            </a:r>
          </a:p>
          <a:p>
            <a:pPr marL="514350" indent="-514350">
              <a:buNone/>
            </a:pPr>
            <a:r>
              <a:rPr lang="fa-IR" dirty="0" smtClean="0"/>
              <a:t>هاست بخرید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2362200"/>
            <a:ext cx="1828800" cy="4419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منحصربه فرد باشد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343400"/>
            <a:ext cx="914400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6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www.yourdomain.com</a:t>
            </a:r>
            <a:endParaRPr lang="fa-IR" sz="6600" dirty="0" smtClean="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ساده و کوتاه باشد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343400"/>
            <a:ext cx="914400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6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www.wehavealotofproducts.com</a:t>
            </a:r>
            <a:endParaRPr lang="fa-IR" sz="6600" dirty="0" smtClean="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طنین خوبی داشته باشد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343400"/>
            <a:ext cx="914400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6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www.eshtenkhalgeh.com</a:t>
            </a:r>
            <a:endParaRPr lang="fa-IR" sz="6600" dirty="0" smtClean="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68580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sz="9600" b="1" dirty="0" smtClean="0">
                <a:solidFill>
                  <a:srgbClr val="FFFF00"/>
                </a:solidFill>
                <a:latin typeface="A Charming Font Expanded" pitchFamily="2" charset="0"/>
              </a:rPr>
              <a:t>از کجا شروع کنیم؟</a:t>
            </a:r>
            <a:endParaRPr lang="en-US" sz="9600" b="1" dirty="0">
              <a:solidFill>
                <a:srgbClr val="FFFF00"/>
              </a:solidFill>
              <a:latin typeface="A Charming Font Expanded" pitchFamily="2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نتوان آن را غلط نوشت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3733800"/>
            <a:ext cx="9144000" cy="1975926"/>
          </a:xfrm>
          <a:prstGeom prst="rect">
            <a:avLst/>
          </a:prstGeom>
          <a:solidFill>
            <a:schemeClr val="bg1"/>
          </a:solidFill>
        </p:spPr>
        <p:txBody>
          <a:bodyPr wrap="square" numCol="2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3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www.soreh.com</a:t>
            </a:r>
          </a:p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3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www.sooreh.com</a:t>
            </a:r>
          </a:p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3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www.soureh.com</a:t>
            </a:r>
          </a:p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3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www.sureh.com</a:t>
            </a:r>
          </a:p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3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www.sore.com</a:t>
            </a:r>
          </a:p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3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www.soore.com</a:t>
            </a:r>
            <a:endParaRPr lang="fa-IR" sz="3600" dirty="0" smtClean="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تا حد امکان شامل حروفی مانند خ، ق، چ، ش نباشد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343400"/>
            <a:ext cx="914400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6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www.khoreshtchi.com</a:t>
            </a:r>
            <a:endParaRPr lang="fa-IR" sz="6600" dirty="0" smtClean="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عدد و خط تیره </a:t>
            </a:r>
            <a:r>
              <a:rPr lang="en-US" sz="3200" dirty="0" smtClean="0">
                <a:cs typeface="B Yekan" pitchFamily="2" charset="-78"/>
              </a:rPr>
              <a:t> </a:t>
            </a:r>
            <a:r>
              <a:rPr lang="fa-IR" sz="3200" dirty="0" smtClean="0">
                <a:cs typeface="B Yekan" pitchFamily="2" charset="-78"/>
              </a:rPr>
              <a:t>و </a:t>
            </a:r>
            <a:r>
              <a:rPr lang="en-US" sz="3200" dirty="0" smtClean="0">
                <a:cs typeface="B Yekan" pitchFamily="2" charset="-78"/>
              </a:rPr>
              <a:t>e</a:t>
            </a:r>
            <a:r>
              <a:rPr lang="fa-IR" sz="3200" dirty="0" smtClean="0">
                <a:cs typeface="B Yekan" pitchFamily="2" charset="-78"/>
              </a:rPr>
              <a:t> میانی نداشته باشد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114800"/>
            <a:ext cx="9144000" cy="15819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44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www.ketab-e-man.com</a:t>
            </a:r>
          </a:p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44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www.google24.com</a:t>
            </a:r>
            <a:endParaRPr lang="fa-IR" sz="4400" dirty="0" smtClean="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ترکیب و ترتیب تایپی راحتی داشته باشد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343400"/>
            <a:ext cx="914400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6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www.qzxp.com</a:t>
            </a:r>
            <a:endParaRPr lang="fa-IR" sz="6600" dirty="0" smtClean="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1219200" y="3048000"/>
            <a:ext cx="7924800" cy="60960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+mn-ea"/>
                <a:cs typeface="B Yekan" pitchFamily="2" charset="-78"/>
              </a:rPr>
              <a:t>نام دامنه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B Yekan" pitchFamily="2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مرتبط باشد ولی گسترش محصول را محدود نکند</a:t>
            </a:r>
          </a:p>
        </p:txBody>
      </p:sp>
      <p:sp>
        <p:nvSpPr>
          <p:cNvPr id="19" name="Rectangle 18"/>
          <p:cNvSpPr/>
          <p:nvPr/>
        </p:nvSpPr>
        <p:spPr>
          <a:xfrm>
            <a:off x="0" y="3886200"/>
            <a:ext cx="4038600" cy="15819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 algn="ctr">
              <a:spcBef>
                <a:spcPct val="20000"/>
              </a:spcBef>
              <a:defRPr/>
            </a:pPr>
            <a:r>
              <a:rPr lang="en-US" sz="4400" dirty="0" smtClean="0">
                <a:solidFill>
                  <a:srgbClr val="7030A0"/>
                </a:solidFill>
                <a:latin typeface="Adobe Arabic" pitchFamily="18" charset="-78"/>
                <a:cs typeface="Adobe Arabic" pitchFamily="18" charset="-78"/>
              </a:rPr>
              <a:t>www.google.com</a:t>
            </a:r>
          </a:p>
          <a:p>
            <a:pPr marL="742950" lvl="1" indent="-285750" algn="ctr">
              <a:spcBef>
                <a:spcPct val="20000"/>
              </a:spcBef>
              <a:defRPr/>
            </a:pPr>
            <a:r>
              <a:rPr lang="en-US" sz="4400" dirty="0" smtClean="0">
                <a:solidFill>
                  <a:srgbClr val="7030A0"/>
                </a:solidFill>
                <a:latin typeface="Adobe Arabic" pitchFamily="18" charset="-78"/>
                <a:cs typeface="Adobe Arabic" pitchFamily="18" charset="-78"/>
              </a:rPr>
              <a:t>www.amazon.com</a:t>
            </a:r>
            <a:endParaRPr lang="fa-IR" sz="4400" dirty="0" smtClean="0">
              <a:solidFill>
                <a:srgbClr val="7030A0"/>
              </a:solidFill>
              <a:latin typeface="Adobe Arabic" pitchFamily="18" charset="-78"/>
              <a:cs typeface="Adobe Arabic" pitchFamily="18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962400" y="3886200"/>
            <a:ext cx="5105400" cy="158197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defRPr/>
            </a:pPr>
            <a:r>
              <a:rPr lang="en-US" sz="4400" dirty="0" smtClean="0">
                <a:solidFill>
                  <a:srgbClr val="7030A0"/>
                </a:solidFill>
                <a:latin typeface="Adobe Arabic" pitchFamily="18" charset="-78"/>
                <a:cs typeface="Adobe Arabic" pitchFamily="18" charset="-78"/>
              </a:rPr>
              <a:t>www.searchengine.com</a:t>
            </a:r>
          </a:p>
          <a:p>
            <a:pPr marL="742950" lvl="1" indent="-285750">
              <a:spcBef>
                <a:spcPct val="20000"/>
              </a:spcBef>
              <a:defRPr/>
            </a:pPr>
            <a:r>
              <a:rPr lang="en-US" sz="4400" dirty="0" smtClean="0">
                <a:solidFill>
                  <a:srgbClr val="7030A0"/>
                </a:solidFill>
                <a:latin typeface="Adobe Arabic" pitchFamily="18" charset="-78"/>
                <a:cs typeface="Adobe Arabic" pitchFamily="18" charset="-78"/>
              </a:rPr>
              <a:t>www.bookstore.com</a:t>
            </a:r>
            <a:endParaRPr lang="fa-IR" sz="4400" dirty="0" smtClean="0">
              <a:solidFill>
                <a:srgbClr val="7030A0"/>
              </a:solidFill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قانون کپی رایت را نقض نکند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343400"/>
            <a:ext cx="914400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6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www.amazom.com</a:t>
            </a:r>
            <a:endParaRPr lang="fa-IR" sz="6600" dirty="0" smtClean="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آزاد بودن دامنه را بررسی کنید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343400"/>
            <a:ext cx="914400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6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www.book.com</a:t>
            </a:r>
            <a:endParaRPr lang="fa-IR" sz="6600" dirty="0" smtClean="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9200" y="37338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آزاد بودن دامنه را بررسی کنید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0" y="37338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5105400"/>
            <a:ext cx="9144000" cy="584775"/>
          </a:xfrm>
          <a:prstGeom prst="rect">
            <a:avLst/>
          </a:prstGeom>
          <a:ln>
            <a:solidFill>
              <a:srgbClr val="00206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hlinkClick r:id="rId2"/>
              </a:rPr>
              <a:t>http://www.domjax.com</a:t>
            </a:r>
            <a:endParaRPr lang="en-US" sz="3200" dirty="0"/>
          </a:p>
        </p:txBody>
      </p:sp>
      <p:sp>
        <p:nvSpPr>
          <p:cNvPr id="20" name="Rectangle 19"/>
          <p:cNvSpPr/>
          <p:nvPr/>
        </p:nvSpPr>
        <p:spPr>
          <a:xfrm>
            <a:off x="0" y="57912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جستجوی سریع نام دامنه و تعیین دردسترس بودن یا نبودن آن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219200" y="37338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از دامنه‌سازهای آنلاین استفاده کنید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0" y="37338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495800"/>
            <a:ext cx="9144000" cy="2308324"/>
          </a:xfrm>
          <a:prstGeom prst="rect">
            <a:avLst/>
          </a:prstGeom>
        </p:spPr>
        <p:txBody>
          <a:bodyPr wrap="square" numCol="2">
            <a:spAutoFit/>
          </a:bodyPr>
          <a:lstStyle/>
          <a:p>
            <a:pPr lvl="1">
              <a:buNone/>
            </a:pPr>
            <a:r>
              <a:rPr lang="en-US" sz="2000" dirty="0" smtClean="0">
                <a:hlinkClick r:id="rId2"/>
              </a:rPr>
              <a:t>www.nameboy.com</a:t>
            </a:r>
            <a:endParaRPr lang="fa-IR" sz="2000" dirty="0" smtClean="0"/>
          </a:p>
          <a:p>
            <a:pPr lvl="1">
              <a:buNone/>
            </a:pPr>
            <a:r>
              <a:rPr lang="en-US" sz="2000" dirty="0" smtClean="0">
                <a:hlinkClick r:id="rId3"/>
              </a:rPr>
              <a:t>www.bustaname.com/word_maker</a:t>
            </a:r>
            <a:endParaRPr lang="fa-IR" sz="2000" dirty="0" smtClean="0"/>
          </a:p>
          <a:p>
            <a:pPr lvl="1">
              <a:buNone/>
            </a:pPr>
            <a:r>
              <a:rPr lang="en-US" sz="2000" dirty="0" smtClean="0">
                <a:hlinkClick r:id="rId4"/>
              </a:rPr>
              <a:t>www.nameranger.com</a:t>
            </a:r>
            <a:endParaRPr lang="fa-IR" sz="2000" dirty="0" smtClean="0"/>
          </a:p>
          <a:p>
            <a:pPr lvl="1">
              <a:buNone/>
            </a:pPr>
            <a:r>
              <a:rPr lang="en-US" sz="2000" dirty="0" smtClean="0">
                <a:hlinkClick r:id="rId5"/>
              </a:rPr>
              <a:t>www.freedomaingenerator.com</a:t>
            </a:r>
            <a:endParaRPr lang="fa-IR" sz="2000" dirty="0" smtClean="0"/>
          </a:p>
          <a:p>
            <a:pPr lvl="1">
              <a:buNone/>
            </a:pPr>
            <a:r>
              <a:rPr lang="en-US" sz="2000" dirty="0" smtClean="0">
                <a:hlinkClick r:id="rId6"/>
              </a:rPr>
              <a:t>www.dotomator.com</a:t>
            </a:r>
            <a:endParaRPr lang="fa-IR" sz="2000" dirty="0" smtClean="0"/>
          </a:p>
          <a:p>
            <a:pPr lvl="1">
              <a:buNone/>
            </a:pPr>
            <a:r>
              <a:rPr lang="en-US" sz="2000" dirty="0" smtClean="0">
                <a:hlinkClick r:id="rId7"/>
              </a:rPr>
              <a:t>www.bustaname.com</a:t>
            </a:r>
            <a:endParaRPr lang="fa-IR" sz="2000" dirty="0" smtClean="0"/>
          </a:p>
          <a:p>
            <a:pPr lvl="1">
              <a:buNone/>
            </a:pPr>
            <a:r>
              <a:rPr lang="en-US" sz="2000" dirty="0" smtClean="0">
                <a:hlinkClick r:id="rId8"/>
              </a:rPr>
              <a:t>www.domize.com</a:t>
            </a:r>
            <a:endParaRPr lang="fa-IR" sz="2000" dirty="0" smtClean="0"/>
          </a:p>
          <a:p>
            <a:pPr lvl="1">
              <a:buNone/>
            </a:pPr>
            <a:r>
              <a:rPr lang="en-US" sz="2000" dirty="0" smtClean="0">
                <a:hlinkClick r:id="rId9"/>
              </a:rPr>
              <a:t>www.domainsbot.com</a:t>
            </a:r>
            <a:endParaRPr lang="fa-IR" sz="2000" dirty="0" smtClean="0"/>
          </a:p>
          <a:p>
            <a:pPr lvl="1">
              <a:buNone/>
            </a:pPr>
            <a:r>
              <a:rPr lang="en-US" sz="2000" dirty="0" smtClean="0">
                <a:hlinkClick r:id="rId10"/>
              </a:rPr>
              <a:t>www.stuckdomains.com</a:t>
            </a:r>
            <a:endParaRPr lang="fa-IR" sz="2000" dirty="0" smtClean="0"/>
          </a:p>
          <a:p>
            <a:pPr lvl="1">
              <a:buNone/>
            </a:pPr>
            <a:r>
              <a:rPr lang="en-US" sz="2000" dirty="0" smtClean="0">
                <a:hlinkClick r:id="rId11" action="ppaction://hlinkfile"/>
              </a:rPr>
              <a:t>dyyo.com</a:t>
            </a:r>
            <a:endParaRPr lang="fa-IR" sz="2000" dirty="0" smtClean="0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4114800" y="6096000"/>
            <a:ext cx="5029200" cy="609600"/>
          </a:xfrm>
          <a:prstGeom prst="rect">
            <a:avLst/>
          </a:prstGeom>
          <a:solidFill>
            <a:srgbClr val="00B0F0"/>
          </a:solidFill>
        </p:spPr>
        <p:txBody>
          <a:bodyPr vert="horz" lIns="91440" tIns="45720" rIns="91440" bIns="45720" rtlCol="0">
            <a:normAutofit/>
          </a:bodyPr>
          <a:lstStyle/>
          <a:p>
            <a:pPr marL="514350" marR="0" lvl="0" indent="-51435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Google: “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  <a:hlinkClick r:id="rId12"/>
              </a:rPr>
              <a:t>Domain maker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”</a:t>
            </a:r>
            <a:endParaRPr kumimoji="0" lang="fa-IR" sz="3200" b="0" i="0" u="none" strike="noStrike" kern="120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n-lt"/>
              <a:ea typeface="+mn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آزاد بودن دامنه در شبکه‌های اجتماعی را بررسی کنید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343400"/>
            <a:ext cx="914400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6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www.facebook.com/yourdomain</a:t>
            </a:r>
            <a:endParaRPr lang="fa-IR" sz="6600" dirty="0" smtClean="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چارچوب پیشنهادی برای آغاز</a:t>
            </a:r>
            <a:br>
              <a:rPr lang="fa-IR" dirty="0" smtClean="0">
                <a:solidFill>
                  <a:srgbClr val="FFFF00"/>
                </a:solidFill>
              </a:rPr>
            </a:br>
            <a:r>
              <a:rPr lang="fa-IR" sz="3100" dirty="0" smtClean="0">
                <a:solidFill>
                  <a:srgbClr val="FFFF00"/>
                </a:solidFill>
              </a:rPr>
              <a:t>و ابزارهایی برای اجرا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67000" y="1676400"/>
            <a:ext cx="6019800" cy="45259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/>
              <a:t>یک </a:t>
            </a:r>
            <a:r>
              <a:rPr lang="en-US" dirty="0" smtClean="0"/>
              <a:t>Landing Page</a:t>
            </a:r>
            <a:r>
              <a:rPr lang="fa-IR" dirty="0" smtClean="0"/>
              <a:t> بسازید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ایده‌تان را معرفی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ایمیل علاقه‌مندان آغازین را جمع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نظرسنجی اینترنتی راه بیندازید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 افراد مختلف مصاحبه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بازار را بپایید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اطلاعات به دست آماده را تحلیل کنید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200" y="1447800"/>
            <a:ext cx="2514600" cy="53340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34400" dirty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نام دامنه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7398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cs typeface="B Yekan" pitchFamily="2" charset="-78"/>
              </a:rPr>
              <a:t>نام دامنه با نام سایت یکی باشد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4343400"/>
            <a:ext cx="9144000" cy="110799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6600" dirty="0" smtClean="0">
                <a:solidFill>
                  <a:srgbClr val="7030A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Adobe Arabic" pitchFamily="18" charset="-78"/>
                <a:cs typeface="Adobe Arabic" pitchFamily="18" charset="-78"/>
              </a:rPr>
              <a:t>www.aaaaa.com</a:t>
            </a:r>
            <a:endParaRPr lang="fa-IR" sz="6600" dirty="0" smtClean="0">
              <a:solidFill>
                <a:srgbClr val="7030A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Adobe Arabic" pitchFamily="18" charset="-78"/>
              <a:cs typeface="Adobe Arabic" pitchFamily="18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یک شعار انتخاب کنید (</a:t>
            </a:r>
            <a:r>
              <a:rPr lang="en-US" dirty="0" smtClean="0">
                <a:solidFill>
                  <a:srgbClr val="FFFF00"/>
                </a:solidFill>
              </a:rPr>
              <a:t>Slogan</a:t>
            </a:r>
            <a:r>
              <a:rPr lang="fa-IR" dirty="0" smtClean="0">
                <a:solidFill>
                  <a:srgbClr val="FFFF00"/>
                </a:solidFill>
              </a:rPr>
              <a:t> یا </a:t>
            </a:r>
            <a:r>
              <a:rPr lang="en-US" dirty="0" smtClean="0">
                <a:solidFill>
                  <a:srgbClr val="FFFF00"/>
                </a:solidFill>
              </a:rPr>
              <a:t>motto</a:t>
            </a:r>
            <a:r>
              <a:rPr lang="fa-IR" dirty="0" smtClean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8200" y="3733800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 rtl="1"/>
            <a:r>
              <a:rPr lang="fa-IR" sz="3600" dirty="0" smtClean="0">
                <a:cs typeface="B Yekan" pitchFamily="2" charset="-78"/>
              </a:rPr>
              <a:t>چگونه باشد:</a:t>
            </a:r>
            <a:endParaRPr lang="en-US" sz="3600" dirty="0" smtClean="0">
              <a:cs typeface="B Yekan" pitchFamily="2" charset="-78"/>
            </a:endParaRP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آن را ساده نگه دارید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پرمغز باشد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صادق باشید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کوتاه و به یادماندنی باشد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طنین خوبی داشته باشد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219200" y="3048000"/>
            <a:ext cx="7924800" cy="609600"/>
          </a:xfrm>
          <a:solidFill>
            <a:srgbClr val="00B0F0"/>
          </a:solidFill>
        </p:spPr>
        <p:txBody>
          <a:bodyPr>
            <a:normAutofit/>
          </a:bodyPr>
          <a:lstStyle/>
          <a:p>
            <a:pPr marL="514350" indent="-514350" algn="ctr">
              <a:buNone/>
            </a:pPr>
            <a:r>
              <a:rPr lang="fa-IR" dirty="0" smtClean="0">
                <a:solidFill>
                  <a:srgbClr val="FFFF00"/>
                </a:solidFill>
              </a:rPr>
              <a:t>یک شعار انتخاب کنید (</a:t>
            </a:r>
            <a:r>
              <a:rPr lang="en-US" dirty="0" smtClean="0">
                <a:solidFill>
                  <a:srgbClr val="FFFF00"/>
                </a:solidFill>
              </a:rPr>
              <a:t>Slogan</a:t>
            </a:r>
            <a:r>
              <a:rPr lang="fa-IR" dirty="0" smtClean="0">
                <a:solidFill>
                  <a:srgbClr val="FFFF00"/>
                </a:solidFill>
              </a:rPr>
              <a:t> یا </a:t>
            </a:r>
            <a:r>
              <a:rPr lang="en-US" dirty="0" smtClean="0">
                <a:solidFill>
                  <a:srgbClr val="FFFF00"/>
                </a:solidFill>
              </a:rPr>
              <a:t>motto</a:t>
            </a:r>
            <a:r>
              <a:rPr lang="fa-IR" dirty="0" smtClean="0">
                <a:solidFill>
                  <a:srgbClr val="FFFF00"/>
                </a:solidFill>
              </a:rPr>
              <a:t>)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یک نام دامنه و شعار بسازید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648200" y="3733800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 rtl="1"/>
            <a:r>
              <a:rPr lang="fa-IR" sz="3600" dirty="0" smtClean="0">
                <a:cs typeface="B Yekan" pitchFamily="2" charset="-78"/>
              </a:rPr>
              <a:t>چگونه باشد:</a:t>
            </a:r>
            <a:endParaRPr lang="en-US" sz="3600" dirty="0" smtClean="0">
              <a:cs typeface="B Yekan" pitchFamily="2" charset="-78"/>
            </a:endParaRP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آن را ساده نگه دارید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پرمغز باشد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صادق باشید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کوتاه و به یادماندنی باشد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طنین خوبی داشته باشد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8600" y="3733800"/>
            <a:ext cx="4572000" cy="2800767"/>
          </a:xfrm>
          <a:prstGeom prst="rect">
            <a:avLst/>
          </a:prstGeom>
        </p:spPr>
        <p:txBody>
          <a:bodyPr>
            <a:spAutoFit/>
          </a:bodyPr>
          <a:lstStyle/>
          <a:p>
            <a:pPr lvl="1" algn="r" rtl="1"/>
            <a:r>
              <a:rPr lang="fa-IR" sz="3600" dirty="0" smtClean="0">
                <a:cs typeface="B Yekan" pitchFamily="2" charset="-78"/>
              </a:rPr>
              <a:t>چگونه انتخاب کنیم:</a:t>
            </a:r>
            <a:endParaRPr lang="en-US" sz="3600" dirty="0" smtClean="0">
              <a:cs typeface="B Yekan" pitchFamily="2" charset="-78"/>
            </a:endParaRP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متخصصین برندینگ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نویسندگان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موسسات تبلیغاتی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طوفان فکری</a:t>
            </a:r>
          </a:p>
          <a:p>
            <a:pPr lvl="2" algn="r" rtl="1"/>
            <a:r>
              <a:rPr lang="fa-IR" sz="2800" dirty="0" smtClean="0">
                <a:cs typeface="B Yekan" pitchFamily="2" charset="-78"/>
              </a:rPr>
              <a:t>نظرخواهی از مشتریان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 descr="http://www.lippincott.com/cache/made/cc190b03fd288467/walmart_casestudy_design_logo-1_959_487_90_c1.jpg"/>
          <p:cNvPicPr>
            <a:picLocks noChangeAspect="1" noChangeArrowheads="1"/>
          </p:cNvPicPr>
          <p:nvPr/>
        </p:nvPicPr>
        <p:blipFill>
          <a:blip r:embed="rId2" cstate="print"/>
          <a:srcRect l="12048" r="15663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6082" name="Picture 2" descr="http://www.gadgetsmagazine.com.ph/wp-content/uploads/2013/01/1058px-Wikipedia-logo-v2-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28800" y="381000"/>
            <a:ext cx="5175579" cy="5943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902" name="AutoShape 14" descr="http://netdna.webdesignerdepot.com/uploads/slogans/18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7904" name="Picture 16" descr="http://netdna.webdesignerdepot.com/uploads/slogans/18b.jpg"/>
          <p:cNvPicPr>
            <a:picLocks noChangeAspect="1" noChangeArrowheads="1"/>
          </p:cNvPicPr>
          <p:nvPr/>
        </p:nvPicPr>
        <p:blipFill>
          <a:blip r:embed="rId2" cstate="print"/>
          <a:srcRect l="5781" r="7498"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900" name="Picture 12" descr="http://netdna.webdesignerdepot.com/uploads/slogans/8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9144000" cy="5947317"/>
          </a:xfrm>
          <a:prstGeom prst="rect">
            <a:avLst/>
          </a:prstGeom>
          <a:noFill/>
        </p:spPr>
      </p:pic>
      <p:sp>
        <p:nvSpPr>
          <p:cNvPr id="37902" name="AutoShape 14" descr="http://netdna.webdesignerdepot.com/uploads/slogans/18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6" name="Picture 8" descr="http://netdna.webdesignerdepot.com/uploads/slogans/2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872" y="533400"/>
            <a:ext cx="9021128" cy="5867400"/>
          </a:xfrm>
          <a:prstGeom prst="rect">
            <a:avLst/>
          </a:prstGeom>
          <a:noFill/>
        </p:spPr>
      </p:pic>
      <p:sp>
        <p:nvSpPr>
          <p:cNvPr id="37902" name="AutoShape 14" descr="http://netdna.webdesignerdepot.com/uploads/slogans/18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7898" name="Picture 10" descr="http://netdna.webdesignerdepot.com/uploads/slogans/6b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5947317"/>
          </a:xfrm>
          <a:prstGeom prst="rect">
            <a:avLst/>
          </a:prstGeom>
          <a:noFill/>
        </p:spPr>
      </p:pic>
      <p:sp>
        <p:nvSpPr>
          <p:cNvPr id="37902" name="AutoShape 14" descr="http://netdna.webdesignerdepot.com/uploads/slogans/18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7902" name="AutoShape 14" descr="http://netdna.webdesignerdepot.com/uploads/slogans/18b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8914" name="Picture 2" descr="http://www.topdesignmag.com/wp-content/uploads/2011/08/nike-just-do-it.jpg"/>
          <p:cNvPicPr>
            <a:picLocks noChangeAspect="1" noChangeArrowheads="1"/>
          </p:cNvPicPr>
          <p:nvPr/>
        </p:nvPicPr>
        <p:blipFill>
          <a:blip r:embed="rId2" cstate="print"/>
          <a:srcRect t="15702" r="2419" b="9917"/>
          <a:stretch>
            <a:fillRect/>
          </a:stretch>
        </p:blipFill>
        <p:spPr bwMode="auto">
          <a:xfrm>
            <a:off x="-76200" y="0"/>
            <a:ext cx="92202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چارچوب پیشنهادی برای آغاز</a:t>
            </a:r>
            <a:br>
              <a:rPr lang="fa-IR" dirty="0" smtClean="0">
                <a:solidFill>
                  <a:srgbClr val="FFFF00"/>
                </a:solidFill>
              </a:rPr>
            </a:br>
            <a:r>
              <a:rPr lang="fa-IR" sz="3100" dirty="0" smtClean="0">
                <a:solidFill>
                  <a:srgbClr val="FFFF00"/>
                </a:solidFill>
              </a:rPr>
              <a:t>و ابزارهایی برای اجرا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200" y="1447800"/>
            <a:ext cx="2514600" cy="53340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344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7000" y="1676400"/>
            <a:ext cx="6019800" cy="45259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Landing Page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 بسازید</a:t>
            </a:r>
          </a:p>
          <a:p>
            <a:pPr marL="514350" indent="-514350">
              <a:buNone/>
            </a:pPr>
            <a:r>
              <a:rPr lang="fa-IR" dirty="0" smtClean="0"/>
              <a:t>ایده‌تان را معرفی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ایمیل علاقه‌مندان آغازین را جمع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نظرسنجی اینترنتی راه بیندازید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 افراد مختلف مصاحبه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بازار را بپایید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اطلاعات به دست آماده را تحلیل کنید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4034" name="Picture 2" descr="http://static.36kr.com/wp-content/uploads/2011/06/amazon-logo-black-on-white-backgroun-and-youre-done-slogan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2362200"/>
            <a:ext cx="8050180" cy="183832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3010" name="Picture 2" descr="دیجی کالا :: نقد و بررسی و فروش آنلاین کالای دیجیتال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2514600"/>
            <a:ext cx="5867400" cy="144638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3012" name="Picture 4" descr="عکس پرینت عکاسخانه اینترنتی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2514600"/>
            <a:ext cx="7115566" cy="1981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3015" name="Picture 7"/>
          <p:cNvPicPr>
            <a:picLocks noChangeAspect="1" noChangeArrowheads="1"/>
          </p:cNvPicPr>
          <p:nvPr/>
        </p:nvPicPr>
        <p:blipFill>
          <a:blip r:embed="rId2" cstate="print"/>
          <a:srcRect l="11127" t="10417" r="73060" b="72916"/>
          <a:stretch>
            <a:fillRect/>
          </a:stretch>
        </p:blipFill>
        <p:spPr bwMode="auto">
          <a:xfrm>
            <a:off x="2209800" y="2057400"/>
            <a:ext cx="480060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 descr="مدرسه کسب و کارهای نوپا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1143000"/>
            <a:ext cx="5867400" cy="2291953"/>
          </a:xfrm>
          <a:prstGeom prst="rect">
            <a:avLst/>
          </a:prstGeom>
          <a:noFill/>
        </p:spPr>
      </p:pic>
      <p:pic>
        <p:nvPicPr>
          <p:cNvPr id="47108" name="Picture 4" descr="خوشفكری Khoshfekri means Good Thinking.&#10; We provide expertise, wisdom, and resources for starups and entrepreneurs in Iran, Afghanistan and Kurdistan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3962400"/>
            <a:ext cx="4386682" cy="21336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219200" y="152401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برند و شعار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152400"/>
            <a:ext cx="1143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285750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مثال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971800" y="3200400"/>
            <a:ext cx="6019800" cy="685800"/>
          </a:xfrm>
        </p:spPr>
        <p:txBody>
          <a:bodyPr>
            <a:normAutofit/>
          </a:bodyPr>
          <a:lstStyle/>
          <a:p>
            <a:pPr marL="514350" lvl="1" indent="-514350">
              <a:buNone/>
            </a:pPr>
            <a:r>
              <a:rPr lang="fa-IR" sz="3200" dirty="0" smtClean="0"/>
              <a:t>از پسوند مناسبی استفاده کنید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را ثبت</a:t>
            </a:r>
            <a:r>
              <a:rPr kumimoji="0" lang="fa-IR" sz="32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کنید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514600" y="3886200"/>
            <a:ext cx="640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514350" algn="r" rtl="1">
              <a:buNone/>
            </a:pPr>
            <a:r>
              <a:rPr lang="fa-IR" sz="2400" dirty="0" smtClean="0">
                <a:cs typeface="B Yekan" pitchFamily="2" charset="-78"/>
              </a:rPr>
              <a:t>حتما </a:t>
            </a:r>
            <a:r>
              <a:rPr lang="en-US" sz="2400" dirty="0" smtClean="0">
                <a:cs typeface="B Yekan" pitchFamily="2" charset="-78"/>
              </a:rPr>
              <a:t>.com</a:t>
            </a:r>
            <a:r>
              <a:rPr lang="fa-IR" sz="2400" dirty="0" smtClean="0">
                <a:cs typeface="B Yekan" pitchFamily="2" charset="-78"/>
              </a:rPr>
              <a:t> و </a:t>
            </a:r>
            <a:r>
              <a:rPr lang="en-US" sz="2400" dirty="0" smtClean="0">
                <a:cs typeface="B Yekan" pitchFamily="2" charset="-78"/>
              </a:rPr>
              <a:t>.ir</a:t>
            </a:r>
            <a:r>
              <a:rPr lang="fa-IR" sz="2400" dirty="0" smtClean="0">
                <a:cs typeface="B Yekan" pitchFamily="2" charset="-78"/>
              </a:rPr>
              <a:t> را بگیرید.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را ثبت</a:t>
            </a:r>
            <a:r>
              <a:rPr kumimoji="0" lang="fa-IR" sz="32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کنید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962400"/>
            <a:ext cx="9067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514350" algn="r" rtl="1">
              <a:buNone/>
            </a:pPr>
            <a:r>
              <a:rPr lang="fa-IR" sz="2000" dirty="0" smtClean="0">
                <a:cs typeface="B Yekan" pitchFamily="2" charset="-78"/>
              </a:rPr>
              <a:t>به سامانه </a:t>
            </a:r>
            <a:r>
              <a:rPr lang="en-US" sz="2000" dirty="0" smtClean="0">
                <a:cs typeface="B Yekan" pitchFamily="2" charset="-78"/>
              </a:rPr>
              <a:t>nic.ir</a:t>
            </a:r>
            <a:r>
              <a:rPr lang="fa-IR" sz="2000" dirty="0" smtClean="0">
                <a:cs typeface="B Yekan" pitchFamily="2" charset="-78"/>
              </a:rPr>
              <a:t> مراجعه کرده و یک حساب بسازید</a:t>
            </a:r>
          </a:p>
          <a:p>
            <a:pPr marL="514350" lvl="1" indent="-514350" algn="r" rtl="1">
              <a:buNone/>
            </a:pPr>
            <a:r>
              <a:rPr lang="fa-IR" sz="2000" dirty="0" smtClean="0">
                <a:cs typeface="B Yekan" pitchFamily="2" charset="-78"/>
              </a:rPr>
              <a:t>بعد از تایید حساب کاربری‌تان می‌توانید از سرویس‌دهندگان ثبت دامنه، دامنه مربوطه را بخرید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19200" y="30480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ثبت دامنه‌های 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.ir</a:t>
            </a:r>
            <a:endParaRPr lang="fa-IR" sz="32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410200"/>
            <a:ext cx="4572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defRPr/>
            </a:pP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Google: </a:t>
            </a: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ثبت دامنه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را ثبت</a:t>
            </a:r>
            <a:r>
              <a:rPr kumimoji="0" lang="fa-IR" sz="32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کنید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962400"/>
            <a:ext cx="9067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lvl="1" indent="-514350" algn="r" rtl="1">
              <a:buNone/>
            </a:pPr>
            <a:r>
              <a:rPr lang="fa-IR" sz="2000" dirty="0" smtClean="0">
                <a:cs typeface="B Yekan" pitchFamily="2" charset="-78"/>
              </a:rPr>
              <a:t>قیمت سرویس‌دهندگان مختلف را بررسی کنید</a:t>
            </a:r>
          </a:p>
          <a:p>
            <a:pPr marL="514350" lvl="1" indent="-514350" algn="r" rtl="1">
              <a:buNone/>
            </a:pPr>
            <a:r>
              <a:rPr lang="fa-IR" sz="2000" dirty="0" smtClean="0">
                <a:cs typeface="B Yekan" pitchFamily="2" charset="-78"/>
              </a:rPr>
              <a:t>با توجه به مشکلات پرداخت بهتر است از کارگزاران فروش دامنه‌های بین‌المللی داخلی خرید کنید</a:t>
            </a:r>
          </a:p>
          <a:p>
            <a:pPr marL="514350" lvl="1" indent="-514350" algn="r" rtl="1">
              <a:buNone/>
            </a:pPr>
            <a:r>
              <a:rPr lang="fa-IR" sz="2000" dirty="0" smtClean="0">
                <a:cs typeface="B Yekan" pitchFamily="2" charset="-78"/>
              </a:rPr>
              <a:t>برخی از سرویس‌دهندگان دامنه بزرگی مثل </a:t>
            </a:r>
            <a:r>
              <a:rPr lang="en-US" sz="2000" dirty="0" smtClean="0">
                <a:cs typeface="B Yekan" pitchFamily="2" charset="-78"/>
              </a:rPr>
              <a:t>godaddy</a:t>
            </a:r>
            <a:r>
              <a:rPr lang="fa-IR" sz="2000" dirty="0" smtClean="0">
                <a:cs typeface="B Yekan" pitchFamily="2" charset="-78"/>
              </a:rPr>
              <a:t> حساب‌های ایرانی را بلاک می‌کنند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219200" y="30480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ثبت دامنه‌های 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.com</a:t>
            </a:r>
            <a:endParaRPr lang="fa-IR" sz="32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5791200"/>
            <a:ext cx="4572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defRPr/>
            </a:pP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Google: </a:t>
            </a: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ثبت دامنه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2400" y="3429000"/>
            <a:ext cx="8534400" cy="22860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sz="2400" dirty="0" smtClean="0"/>
              <a:t>طرح‌های پیشنهادی ارائه شده توسط سرویس‌دهندگان را مقایسه کنید</a:t>
            </a:r>
          </a:p>
          <a:p>
            <a:pPr marL="514350" indent="-514350">
              <a:buNone/>
            </a:pPr>
            <a:r>
              <a:rPr lang="fa-IR" sz="2400" dirty="0" smtClean="0"/>
              <a:t>فضای خریداری شده و پهنای باند را متناسب با نیاز مشخص کنید</a:t>
            </a:r>
          </a:p>
          <a:p>
            <a:pPr marL="514350" indent="-514350">
              <a:buNone/>
            </a:pPr>
            <a:r>
              <a:rPr lang="fa-IR" sz="2400" dirty="0" smtClean="0"/>
              <a:t>به کیفیت خدمات پشتیبانی شرکت فروشنده دقت کنید</a:t>
            </a:r>
          </a:p>
          <a:p>
            <a:pPr marL="514350" indent="-514350">
              <a:buNone/>
            </a:pPr>
            <a:r>
              <a:rPr lang="fa-IR" sz="2400" dirty="0" smtClean="0"/>
              <a:t>برای شروع نیازی به هاست اختصاصی نیست</a:t>
            </a:r>
          </a:p>
          <a:p>
            <a:pPr marL="514350" indent="-514350">
              <a:buNone/>
            </a:pPr>
            <a:r>
              <a:rPr lang="fa-IR" sz="2400" dirty="0" smtClean="0"/>
              <a:t>با اصول اولیه مدیریت هاست، امنیت و... آشنا شوید</a:t>
            </a:r>
            <a:endParaRPr lang="en-US" sz="2400" dirty="0"/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الف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دامنه و هاست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هاست بخرید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5791200"/>
            <a:ext cx="45720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>
              <a:spcBef>
                <a:spcPct val="20000"/>
              </a:spcBef>
              <a:defRPr/>
            </a:pP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Google: </a:t>
            </a: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خرید هاست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26670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/>
              <a:t>طراحی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پیاده‌سازی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جذب بیننده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2362200"/>
            <a:ext cx="1828800" cy="4419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چارچوب پیشنهادی برای آغاز</a:t>
            </a:r>
            <a:br>
              <a:rPr lang="fa-IR" dirty="0" smtClean="0">
                <a:solidFill>
                  <a:srgbClr val="FFFF00"/>
                </a:solidFill>
              </a:rPr>
            </a:br>
            <a:r>
              <a:rPr lang="fa-IR" sz="3100" dirty="0" smtClean="0">
                <a:solidFill>
                  <a:srgbClr val="FFFF00"/>
                </a:solidFill>
              </a:rPr>
              <a:t>و ابزارهایی برای اجرا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200" y="1447800"/>
            <a:ext cx="2514600" cy="53340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44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344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67000" y="1676400"/>
            <a:ext cx="6019800" cy="45259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Landing Page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 بسازید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ایده‌تان را معرفی کنید</a:t>
            </a:r>
          </a:p>
          <a:p>
            <a:pPr marL="514350" indent="-514350">
              <a:buNone/>
            </a:pPr>
            <a:r>
              <a:rPr lang="fa-IR" dirty="0" smtClean="0"/>
              <a:t>ایمیل علاقه‌مندان آغازین را جمع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نظرسنجی اینترنتی راه بیندازید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 افراد مختلف مصاحبه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بازار را بپایید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اطلاعات به دست آماده را تحلیل کنید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26670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طراحی</a:t>
            </a:r>
          </a:p>
          <a:p>
            <a:pPr marL="514350" indent="-514350">
              <a:buNone/>
            </a:pPr>
            <a:r>
              <a:rPr lang="fa-IR" dirty="0" smtClean="0"/>
              <a:t>پیاده‌سازی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جذب بیننده</a:t>
            </a:r>
            <a:endParaRPr lang="en-US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2362200"/>
            <a:ext cx="1828800" cy="4419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667000" y="2667000"/>
            <a:ext cx="60198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طراحی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65000"/>
                  </a:schemeClr>
                </a:solidFill>
              </a:rPr>
              <a:t>پیاده‌سازی</a:t>
            </a:r>
          </a:p>
          <a:p>
            <a:pPr marL="514350" indent="-514350">
              <a:buNone/>
            </a:pPr>
            <a:r>
              <a:rPr lang="fa-IR" dirty="0" smtClean="0"/>
              <a:t>جذب بیننده</a:t>
            </a:r>
            <a:endParaRPr lang="en-US" dirty="0" smtClean="0"/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" y="2362200"/>
            <a:ext cx="1828800" cy="4419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239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239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طراحی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28600" y="3657600"/>
            <a:ext cx="8458200" cy="1828800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sz="2400" dirty="0" smtClean="0"/>
              <a:t>یک </a:t>
            </a:r>
            <a:r>
              <a:rPr lang="en-US" sz="2400" dirty="0" smtClean="0"/>
              <a:t>layout</a:t>
            </a:r>
            <a:r>
              <a:rPr lang="fa-IR" sz="2400" dirty="0" smtClean="0"/>
              <a:t> مشخص کنید</a:t>
            </a:r>
          </a:p>
          <a:p>
            <a:pPr marL="514350" indent="-514350">
              <a:buNone/>
            </a:pPr>
            <a:r>
              <a:rPr lang="fa-IR" sz="2400" dirty="0" smtClean="0"/>
              <a:t>عناصر ضروری یک </a:t>
            </a:r>
            <a:r>
              <a:rPr lang="en-US" sz="2400" dirty="0" smtClean="0"/>
              <a:t>landing page</a:t>
            </a:r>
            <a:r>
              <a:rPr lang="fa-IR" sz="2400" dirty="0" smtClean="0"/>
              <a:t> را در آن قرار دهید</a:t>
            </a:r>
            <a:endParaRPr lang="en-US" sz="2400" dirty="0" smtClean="0"/>
          </a:p>
        </p:txBody>
      </p:sp>
      <p:sp>
        <p:nvSpPr>
          <p:cNvPr id="12" name="Rounded Rectangle 11"/>
          <p:cNvSpPr/>
          <p:nvPr/>
        </p:nvSpPr>
        <p:spPr>
          <a:xfrm>
            <a:off x="76200" y="3048000"/>
            <a:ext cx="1676400" cy="37338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a-IR" sz="9600" dirty="0" smtClean="0">
                <a:solidFill>
                  <a:srgbClr val="FFFF00"/>
                </a:solidFill>
                <a:cs typeface="B Titr" pitchFamily="2" charset="-78"/>
              </a:rPr>
              <a:t>چگونه؟</a:t>
            </a:r>
            <a:endParaRPr lang="en-US" sz="96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4" name="Picture 2" descr="http://visualwebsiteoptimizer.com/split-testing-blog/wp-content/uploads/2011/02/LandingPage-Infographic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843521"/>
            <a:ext cx="7162800" cy="601447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0" y="5989637"/>
            <a:ext cx="1371600" cy="4873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a-IR" sz="1800" dirty="0" smtClean="0">
                <a:hlinkClick r:id="rId3"/>
              </a:rPr>
              <a:t>بیشتر بخوانید</a:t>
            </a:r>
            <a:endParaRPr lang="en-US" sz="1800" dirty="0">
              <a:hlinkClick r:id="rId3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19200" y="1524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آناتومی یک 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landing page</a:t>
            </a:r>
            <a:endParaRPr lang="fa-IR" sz="32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 smtClean="0">
                <a:solidFill>
                  <a:srgbClr val="FFFF00"/>
                </a:solidFill>
                <a:cs typeface="B Titr" pitchFamily="2" charset="-78"/>
              </a:rPr>
              <a:t>نمونه</a:t>
            </a:r>
            <a:endParaRPr lang="en-US" sz="36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naseri\Desktop\landing page samples\landingpage_diagram-800x549.png"/>
          <p:cNvPicPr>
            <a:picLocks noChangeAspect="1" noChangeArrowheads="1"/>
          </p:cNvPicPr>
          <p:nvPr/>
        </p:nvPicPr>
        <p:blipFill>
          <a:blip r:embed="rId2" cstate="print"/>
          <a:srcRect l="2000" t="13115" b="2368"/>
          <a:stretch>
            <a:fillRect/>
          </a:stretch>
        </p:blipFill>
        <p:spPr bwMode="auto">
          <a:xfrm>
            <a:off x="0" y="1066800"/>
            <a:ext cx="9141372" cy="5410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370637"/>
            <a:ext cx="8229600" cy="792163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fa-IR" sz="2400" dirty="0" smtClean="0">
                <a:hlinkClick r:id="rId3"/>
              </a:rPr>
              <a:t>مطالعه بیشتر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200" y="1524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آناتومی یک 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landing page</a:t>
            </a:r>
            <a:endParaRPr lang="fa-IR" sz="32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 smtClean="0">
                <a:solidFill>
                  <a:srgbClr val="FFFF00"/>
                </a:solidFill>
                <a:cs typeface="B Titr" pitchFamily="2" charset="-78"/>
              </a:rPr>
              <a:t>نمونه</a:t>
            </a:r>
            <a:endParaRPr lang="en-US" sz="36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26" name="AutoShape 2" descr="Anatomy of a Landing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Anatomy of a Landing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33800" y="3048000"/>
            <a:ext cx="3276600" cy="792163"/>
          </a:xfrm>
        </p:spPr>
        <p:txBody>
          <a:bodyPr>
            <a:normAutofit/>
          </a:bodyPr>
          <a:lstStyle/>
          <a:p>
            <a:pPr algn="l">
              <a:buNone/>
            </a:pPr>
            <a:r>
              <a:rPr lang="fa-IR" sz="2400" dirty="0" smtClean="0">
                <a:hlinkClick r:id="rId2"/>
              </a:rPr>
              <a:t>مطالعه بیشتر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1219200" y="1524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آناتومی یک 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landing page</a:t>
            </a:r>
            <a:endParaRPr lang="fa-IR" sz="32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 smtClean="0">
                <a:solidFill>
                  <a:srgbClr val="FFFF00"/>
                </a:solidFill>
                <a:cs typeface="B Titr" pitchFamily="2" charset="-78"/>
              </a:rPr>
              <a:t>نمونه</a:t>
            </a:r>
            <a:endParaRPr lang="en-US" sz="36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26" name="AutoShape 2" descr="Anatomy of a Landing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8" name="AutoShape 4" descr="Anatomy of a Landing Page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5170" name="Picture 2" descr="C:\Users\naseri\Desktop\landing page samples\5-elements-of-an-effective-landing-page-unbounce.g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838200"/>
            <a:ext cx="2781365" cy="579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16738" name="Picture 2" descr="http://unbounce.com/photos/landing-page-si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762000"/>
            <a:ext cx="4572000" cy="563716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219200" y="1524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آناتومی یک 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landing page</a:t>
            </a:r>
            <a:endParaRPr lang="fa-IR" sz="32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 smtClean="0">
                <a:solidFill>
                  <a:srgbClr val="FFFF00"/>
                </a:solidFill>
                <a:cs typeface="B Titr" pitchFamily="2" charset="-78"/>
              </a:rPr>
              <a:t>نمونه</a:t>
            </a:r>
            <a:endParaRPr lang="en-US" sz="36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naseri\Desktop\landing page samples\lptesting_icon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9800" y="821014"/>
            <a:ext cx="4495800" cy="550974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219200" y="1524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آناتومی یک 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landing page</a:t>
            </a:r>
            <a:endParaRPr lang="fa-IR" sz="32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 smtClean="0">
                <a:solidFill>
                  <a:srgbClr val="FFFF00"/>
                </a:solidFill>
                <a:cs typeface="B Titr" pitchFamily="2" charset="-78"/>
              </a:rPr>
              <a:t>نمونه</a:t>
            </a:r>
            <a:endParaRPr lang="en-US" sz="36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 descr="http://www.justmarriedwithgraphics.com/wp-content/uploads/2013/02/Landing-Page-Guid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838200"/>
            <a:ext cx="7239000" cy="5593774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219200" y="1524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آناتومی یک 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landing page</a:t>
            </a:r>
            <a:endParaRPr lang="fa-IR" sz="32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1524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 smtClean="0">
                <a:solidFill>
                  <a:srgbClr val="FFFF00"/>
                </a:solidFill>
                <a:cs typeface="B Titr" pitchFamily="2" charset="-78"/>
              </a:rPr>
              <a:t>نمونه</a:t>
            </a:r>
            <a:endParaRPr lang="en-US" sz="36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http://www.jonrognerud.com/wp-content/uploads/2012/10/money-making-landing-page-mocku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219200"/>
            <a:ext cx="8562975" cy="467677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219200" y="1524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آناتومی یک 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landing page</a:t>
            </a:r>
            <a:endParaRPr lang="fa-IR" sz="32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0" y="1524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600" dirty="0" smtClean="0">
                <a:solidFill>
                  <a:srgbClr val="FFFF00"/>
                </a:solidFill>
                <a:cs typeface="B Titr" pitchFamily="2" charset="-78"/>
              </a:rPr>
              <a:t>نمونه</a:t>
            </a:r>
            <a:endParaRPr lang="en-US" sz="36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چارچوب پیشنهادی برای آغاز</a:t>
            </a:r>
            <a:br>
              <a:rPr lang="fa-IR" dirty="0" smtClean="0">
                <a:solidFill>
                  <a:srgbClr val="FFFF00"/>
                </a:solidFill>
              </a:rPr>
            </a:br>
            <a:r>
              <a:rPr lang="fa-IR" sz="3100" dirty="0" smtClean="0">
                <a:solidFill>
                  <a:srgbClr val="FFFF00"/>
                </a:solidFill>
              </a:rPr>
              <a:t>و ابزارهایی برای اجرا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200" y="1447800"/>
            <a:ext cx="2514600" cy="53340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4400" dirty="0" smtClean="0">
                <a:solidFill>
                  <a:srgbClr val="FFFF00"/>
                </a:solidFill>
                <a:cs typeface="B Titr" pitchFamily="2" charset="-78"/>
              </a:rPr>
              <a:t>4</a:t>
            </a:r>
            <a:endParaRPr lang="en-US" sz="344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67000" y="1676400"/>
            <a:ext cx="6019800" cy="45259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Landing Page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 بسازید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ایده‌تان را معرفی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ایمیل علاقه‌مندان آغازین را جمع کنید</a:t>
            </a:r>
          </a:p>
          <a:p>
            <a:pPr marL="514350" indent="-514350">
              <a:buNone/>
            </a:pPr>
            <a:r>
              <a:rPr lang="fa-IR" dirty="0" smtClean="0"/>
              <a:t>یک نظرسنجی اینترنتی راه بیندازید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 افراد مختلف مصاحبه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بازار را بپایید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اطلاعات به دست آماده را تحلیل کنید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طراحی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990600" y="3124200"/>
            <a:ext cx="3581400" cy="3505200"/>
          </a:xfrm>
        </p:spPr>
        <p:txBody>
          <a:bodyPr>
            <a:noAutofit/>
          </a:bodyPr>
          <a:lstStyle/>
          <a:p>
            <a:pPr marL="514350" indent="-514350" algn="ctr">
              <a:buNone/>
            </a:pPr>
            <a:r>
              <a:rPr lang="fa-IR" sz="2000" dirty="0" smtClean="0">
                <a:solidFill>
                  <a:srgbClr val="002060"/>
                </a:solidFill>
              </a:rPr>
              <a:t>عنوان</a:t>
            </a:r>
          </a:p>
          <a:p>
            <a:pPr marL="514350" indent="-514350" algn="ctr">
              <a:buNone/>
            </a:pPr>
            <a:r>
              <a:rPr lang="fa-IR" sz="2000" dirty="0" smtClean="0">
                <a:solidFill>
                  <a:srgbClr val="002060"/>
                </a:solidFill>
              </a:rPr>
              <a:t>متن اصلی </a:t>
            </a:r>
          </a:p>
          <a:p>
            <a:pPr marL="514350" indent="-514350" algn="ctr">
              <a:buNone/>
            </a:pPr>
            <a:r>
              <a:rPr lang="fa-IR" sz="2000" dirty="0" smtClean="0">
                <a:solidFill>
                  <a:srgbClr val="002060"/>
                </a:solidFill>
              </a:rPr>
              <a:t>تصویر/ویدئو</a:t>
            </a:r>
          </a:p>
          <a:p>
            <a:pPr marL="514350" indent="-514350" algn="ctr">
              <a:buNone/>
            </a:pPr>
            <a:r>
              <a:rPr lang="fa-IR" sz="2000" dirty="0" smtClean="0">
                <a:solidFill>
                  <a:srgbClr val="002060"/>
                </a:solidFill>
              </a:rPr>
              <a:t>فراخوان فعالیت</a:t>
            </a:r>
          </a:p>
          <a:p>
            <a:pPr marL="514350" indent="-514350" algn="ctr">
              <a:buNone/>
            </a:pPr>
            <a:r>
              <a:rPr lang="fa-IR" sz="2000" dirty="0" smtClean="0">
                <a:solidFill>
                  <a:srgbClr val="002060"/>
                </a:solidFill>
              </a:rPr>
              <a:t>لیست قیمت</a:t>
            </a:r>
          </a:p>
          <a:p>
            <a:pPr marL="514350" indent="-514350" algn="ctr">
              <a:buNone/>
            </a:pPr>
            <a:r>
              <a:rPr lang="fa-IR" sz="2000" dirty="0" smtClean="0">
                <a:solidFill>
                  <a:srgbClr val="002060"/>
                </a:solidFill>
              </a:rPr>
              <a:t>شبکه‌های اجتماعی</a:t>
            </a:r>
          </a:p>
          <a:p>
            <a:pPr marL="514350" indent="-514350" algn="ctr">
              <a:buNone/>
            </a:pPr>
            <a:r>
              <a:rPr lang="fa-IR" sz="2000" dirty="0" smtClean="0">
                <a:solidFill>
                  <a:srgbClr val="002060"/>
                </a:solidFill>
              </a:rPr>
              <a:t>شرکا</a:t>
            </a:r>
          </a:p>
          <a:p>
            <a:pPr marL="514350" indent="-514350" algn="ctr">
              <a:buNone/>
            </a:pPr>
            <a:r>
              <a:rPr lang="fa-IR" sz="2000" dirty="0" smtClean="0">
                <a:solidFill>
                  <a:srgbClr val="002060"/>
                </a:solidFill>
              </a:rPr>
              <a:t>تصدیق‌نامه‌ها</a:t>
            </a:r>
          </a:p>
          <a:p>
            <a:pPr marL="514350" indent="-514350" algn="ctr">
              <a:buNone/>
            </a:pPr>
            <a:r>
              <a:rPr lang="fa-IR" sz="2000" dirty="0" smtClean="0">
                <a:solidFill>
                  <a:srgbClr val="002060"/>
                </a:solidFill>
              </a:rPr>
              <a:t>رنگ‌بندی</a:t>
            </a:r>
            <a:endParaRPr lang="en-US" sz="2000" dirty="0" smtClean="0">
              <a:solidFill>
                <a:srgbClr val="002060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6200" y="3048000"/>
            <a:ext cx="1676400" cy="37338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fa-IR" sz="9600" dirty="0" smtClean="0">
                <a:solidFill>
                  <a:srgbClr val="FFFF00"/>
                </a:solidFill>
                <a:cs typeface="B Titr" pitchFamily="2" charset="-78"/>
              </a:rPr>
              <a:t>آناتومی</a:t>
            </a:r>
            <a:endParaRPr lang="en-US" sz="96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pic>
        <p:nvPicPr>
          <p:cNvPr id="62466" name="Picture 2" descr="http://www.saynotocrack.com/wp-content/uploads/2007/06/browns-anatom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0310" y="2971800"/>
            <a:ext cx="5083690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طراحی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6800" y="3733800"/>
            <a:ext cx="7620000" cy="2667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a-IR" sz="2400" dirty="0" smtClean="0"/>
              <a:t>پیشنهاد منحصربه فرد فروش (</a:t>
            </a:r>
            <a:r>
              <a:rPr lang="en-US" sz="2000" dirty="0" smtClean="0"/>
              <a:t>Unique Selling Proposition – USP</a:t>
            </a:r>
            <a:r>
              <a:rPr lang="fa-IR" sz="2000" dirty="0" smtClean="0"/>
              <a:t>)</a:t>
            </a:r>
            <a:endParaRPr lang="fa-IR" sz="2400" dirty="0" smtClean="0"/>
          </a:p>
          <a:p>
            <a:pPr>
              <a:buNone/>
            </a:pPr>
            <a:r>
              <a:rPr lang="fa-IR" sz="2400" dirty="0" smtClean="0"/>
              <a:t>اولین چیزی که دیده می شود</a:t>
            </a:r>
          </a:p>
          <a:p>
            <a:pPr>
              <a:buNone/>
            </a:pPr>
            <a:r>
              <a:rPr lang="fa-IR" sz="2400" dirty="0" smtClean="0"/>
              <a:t>در عرض چند ثانیه خوانده شود</a:t>
            </a:r>
          </a:p>
          <a:p>
            <a:pPr lvl="1">
              <a:buNone/>
            </a:pPr>
            <a:r>
              <a:rPr lang="fa-IR" sz="2000" dirty="0" smtClean="0"/>
              <a:t>تمرکز با فونت، اندازه، رنگ و محل قرار گیری</a:t>
            </a:r>
          </a:p>
          <a:p>
            <a:pPr>
              <a:buNone/>
            </a:pPr>
            <a:r>
              <a:rPr lang="fa-IR" sz="2400" dirty="0" smtClean="0"/>
              <a:t>وعده ای که محصول شما آن را برآورده می کند</a:t>
            </a:r>
          </a:p>
          <a:p>
            <a:pPr>
              <a:buNone/>
            </a:pPr>
            <a:r>
              <a:rPr lang="fa-IR" sz="2400" dirty="0" smtClean="0"/>
              <a:t>از واژه های قوی و صریح استفاده کنید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0" y="3019864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19200" y="3019864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1. عنوان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 cstate="print"/>
          <a:srcRect l="3734" t="7292" r="3734" b="13542"/>
          <a:stretch>
            <a:fillRect/>
          </a:stretch>
        </p:blipFill>
        <p:spPr bwMode="auto">
          <a:xfrm>
            <a:off x="0" y="685800"/>
            <a:ext cx="914399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1. عنوان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2" cstate="print"/>
          <a:srcRect l="3734" t="7292" r="3734" b="13542"/>
          <a:stretch>
            <a:fillRect/>
          </a:stretch>
        </p:blipFill>
        <p:spPr bwMode="auto">
          <a:xfrm>
            <a:off x="0" y="685800"/>
            <a:ext cx="9143999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1. عنوان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567332" y="1295400"/>
            <a:ext cx="1890932" cy="5334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طراحی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6800" y="3733800"/>
            <a:ext cx="7620000" cy="2667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a-IR" sz="2400" dirty="0" smtClean="0"/>
              <a:t>توضیح بیشتر عنوان اصلی ولی کوتاه</a:t>
            </a:r>
          </a:p>
          <a:p>
            <a:pPr>
              <a:buNone/>
            </a:pPr>
            <a:r>
              <a:rPr lang="fa-IR" sz="2400" dirty="0" smtClean="0"/>
              <a:t>متقاعد کردن کاربر برای درستی ادعای سایت</a:t>
            </a:r>
          </a:p>
          <a:p>
            <a:pPr>
              <a:buNone/>
            </a:pPr>
            <a:r>
              <a:rPr lang="fa-IR" sz="2400" dirty="0" smtClean="0"/>
              <a:t>روی مشتری و دیدگاه او تمرکز کنید</a:t>
            </a:r>
          </a:p>
          <a:p>
            <a:pPr>
              <a:buNone/>
            </a:pPr>
            <a:r>
              <a:rPr lang="fa-IR" sz="2400" dirty="0" smtClean="0"/>
              <a:t>3 یا 4 گزینه از مهمترین مزایای خدماتی</a:t>
            </a:r>
          </a:p>
          <a:p>
            <a:pPr>
              <a:buNone/>
            </a:pPr>
            <a:r>
              <a:rPr lang="fa-IR" sz="2400" dirty="0" smtClean="0"/>
              <a:t>با برجسته کردن برخی کلمات مهم تمرکز اصلی خود را نشان دهید</a:t>
            </a:r>
            <a:endParaRPr lang="fa-IR" sz="2400" dirty="0"/>
          </a:p>
        </p:txBody>
      </p:sp>
      <p:sp>
        <p:nvSpPr>
          <p:cNvPr id="12" name="Rounded Rectangle 11"/>
          <p:cNvSpPr/>
          <p:nvPr/>
        </p:nvSpPr>
        <p:spPr>
          <a:xfrm>
            <a:off x="0" y="3019864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19200" y="3019864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2. متن اصلی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 l="22255" t="8333" r="22694" b="16667"/>
          <a:stretch>
            <a:fillRect/>
          </a:stretch>
        </p:blipFill>
        <p:spPr bwMode="auto">
          <a:xfrm>
            <a:off x="381000" y="609600"/>
            <a:ext cx="815763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2. متن اصلی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 l="22255" t="8333" r="22694" b="16667"/>
          <a:stretch>
            <a:fillRect/>
          </a:stretch>
        </p:blipFill>
        <p:spPr bwMode="auto">
          <a:xfrm>
            <a:off x="381000" y="609600"/>
            <a:ext cx="815763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ounded Rectangle 6"/>
          <p:cNvSpPr/>
          <p:nvPr/>
        </p:nvSpPr>
        <p:spPr>
          <a:xfrm>
            <a:off x="908540" y="2686928"/>
            <a:ext cx="6934200" cy="6858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2. متن اصلی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 l="22255" t="8333" r="22694" b="16667"/>
          <a:stretch>
            <a:fillRect/>
          </a:stretch>
        </p:blipFill>
        <p:spPr bwMode="auto">
          <a:xfrm>
            <a:off x="381000" y="609600"/>
            <a:ext cx="8157633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ounded Rectangle 6"/>
          <p:cNvSpPr/>
          <p:nvPr/>
        </p:nvSpPr>
        <p:spPr>
          <a:xfrm>
            <a:off x="3386796" y="2771336"/>
            <a:ext cx="691660" cy="208672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2. متن اصلی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طراحی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6800" y="3733800"/>
            <a:ext cx="7620000" cy="2667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a-IR" sz="2400" dirty="0" smtClean="0"/>
              <a:t>“شات قهرمان”: محصول یا خدمات اصلی</a:t>
            </a:r>
          </a:p>
          <a:p>
            <a:pPr>
              <a:buNone/>
            </a:pPr>
            <a:r>
              <a:rPr lang="fa-IR" sz="2400" dirty="0" smtClean="0"/>
              <a:t>مرتبط با محصول و یا خدمات اصلی</a:t>
            </a:r>
          </a:p>
          <a:p>
            <a:pPr>
              <a:buNone/>
            </a:pPr>
            <a:r>
              <a:rPr lang="fa-IR" sz="2400" dirty="0" smtClean="0"/>
              <a:t>به صورت عکس یا فیلم یا هر دو</a:t>
            </a:r>
          </a:p>
          <a:p>
            <a:pPr>
              <a:buNone/>
            </a:pPr>
            <a:r>
              <a:rPr lang="fa-IR" sz="2400" dirty="0" smtClean="0"/>
              <a:t>فرایند کارتان را شرح دهید (مثلا با: اینفوگرافی)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0" y="3019864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19200" y="3019864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3. تصویر/ویدئو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49" name="Picture 1"/>
          <p:cNvPicPr>
            <a:picLocks noChangeAspect="1" noChangeArrowheads="1"/>
          </p:cNvPicPr>
          <p:nvPr/>
        </p:nvPicPr>
        <p:blipFill>
          <a:blip r:embed="rId2" cstate="print"/>
          <a:srcRect l="6442" t="8333" r="9224" b="16667"/>
          <a:stretch>
            <a:fillRect/>
          </a:stretch>
        </p:blipFill>
        <p:spPr bwMode="auto">
          <a:xfrm>
            <a:off x="0" y="60960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3. تصویر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چارچوب پیشنهادی برای آغاز</a:t>
            </a:r>
            <a:br>
              <a:rPr lang="fa-IR" dirty="0" smtClean="0">
                <a:solidFill>
                  <a:srgbClr val="FFFF00"/>
                </a:solidFill>
              </a:rPr>
            </a:br>
            <a:r>
              <a:rPr lang="fa-IR" sz="3100" dirty="0" smtClean="0">
                <a:solidFill>
                  <a:srgbClr val="FFFF00"/>
                </a:solidFill>
              </a:rPr>
              <a:t>و ابزارهایی برای اجرا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200" y="1447800"/>
            <a:ext cx="2514600" cy="53340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4400" dirty="0" smtClean="0">
                <a:solidFill>
                  <a:srgbClr val="FFFF00"/>
                </a:solidFill>
                <a:cs typeface="B Titr" pitchFamily="2" charset="-78"/>
              </a:rPr>
              <a:t>۵</a:t>
            </a:r>
            <a:endParaRPr lang="en-US" sz="3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667000" y="1676400"/>
            <a:ext cx="6019800" cy="45259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Landing Page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 بسازید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ایده‌تان را معرفی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ایمیل علاقه‌مندان آغازین را جمع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نظرسنجی اینترنتی راه بیندازید</a:t>
            </a:r>
          </a:p>
          <a:p>
            <a:pPr marL="514350" indent="-514350">
              <a:buNone/>
            </a:pPr>
            <a:r>
              <a:rPr lang="fa-IR" dirty="0" smtClean="0"/>
              <a:t>با افراد مختلف مصاحبه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بازار را بپایید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اطلاعات به دست آماده را تحلیل کنید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http://unbounce.com/photos/08_animoto-t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990600"/>
            <a:ext cx="7502769" cy="5029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48400" y="6446837"/>
            <a:ext cx="2514600" cy="411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fa-IR" sz="20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hlinkClick r:id="rId3"/>
              </a:rPr>
              <a:t>مشاهده نمونه‌های بیشتر</a:t>
            </a:r>
            <a:endParaRPr lang="en-US" sz="20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3. ویدئو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9266" name="Picture 2" descr="C:\Users\naseri\Desktop\landing page samples\landing-page-message-ma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95400" y="914400"/>
            <a:ext cx="6934200" cy="5386388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3. فرایند کار (اینفوگرافی)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طراحی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6800" y="3733800"/>
            <a:ext cx="7620000" cy="2667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a-IR" sz="2400" b="1" dirty="0" smtClean="0"/>
              <a:t>هدف نهایی </a:t>
            </a:r>
            <a:r>
              <a:rPr lang="en-US" sz="2400" b="1" dirty="0" smtClean="0"/>
              <a:t>Landing Page</a:t>
            </a:r>
            <a:r>
              <a:rPr lang="fa-IR" sz="2400" b="1" dirty="0" smtClean="0"/>
              <a:t>:</a:t>
            </a:r>
            <a:endParaRPr lang="fa-IR" sz="2400" dirty="0" smtClean="0"/>
          </a:p>
          <a:p>
            <a:pPr>
              <a:buNone/>
            </a:pPr>
            <a:r>
              <a:rPr lang="fa-IR" sz="2400" dirty="0" smtClean="0"/>
              <a:t>“دانلود”، “تکمیل”، “امروز به ما بپیوندید” یا “الان تماس بگیرید” </a:t>
            </a:r>
            <a:endParaRPr lang="en-US" sz="2400" dirty="0" smtClean="0"/>
          </a:p>
          <a:p>
            <a:pPr>
              <a:buNone/>
            </a:pPr>
            <a:r>
              <a:rPr lang="fa-IR" sz="2400" dirty="0" smtClean="0"/>
              <a:t>برای ثبت نام کنندگان جایزه یا هدیه در نظر بگیرید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0" y="3019864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19200" y="3019864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4. فراخوان فعالیت 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4033" name="Picture 1" descr="C:\Users\naseri\Desktop\landing page samples\bills-dot-com-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14400" y="685800"/>
            <a:ext cx="7467600" cy="5819340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4. فراخوان فعالیت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4. فراخوان فعالیت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4. فراخوان فعالیت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72510"/>
            <a:ext cx="9144000" cy="60854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naseri\Desktop\landing page samples\landing_page_18_cleanmymac.jpg"/>
          <p:cNvPicPr>
            <a:picLocks noChangeAspect="1" noChangeArrowheads="1"/>
          </p:cNvPicPr>
          <p:nvPr/>
        </p:nvPicPr>
        <p:blipFill>
          <a:blip r:embed="rId2" cstate="print"/>
          <a:srcRect b="39365"/>
          <a:stretch>
            <a:fillRect/>
          </a:stretch>
        </p:blipFill>
        <p:spPr bwMode="auto">
          <a:xfrm>
            <a:off x="0" y="810514"/>
            <a:ext cx="9144000" cy="6047485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4. فراخوان فعالیت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5297" name="Picture 1"/>
          <p:cNvPicPr>
            <a:picLocks noChangeAspect="1" noChangeArrowheads="1"/>
          </p:cNvPicPr>
          <p:nvPr/>
        </p:nvPicPr>
        <p:blipFill>
          <a:blip r:embed="rId2" cstate="print"/>
          <a:srcRect l="6442" t="8333" r="8053" b="6250"/>
          <a:stretch>
            <a:fillRect/>
          </a:stretch>
        </p:blipFill>
        <p:spPr bwMode="auto">
          <a:xfrm>
            <a:off x="0" y="685800"/>
            <a:ext cx="9144000" cy="617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4. فراخوان فعالیت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طراحی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343400" y="4648200"/>
            <a:ext cx="4343400" cy="1752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a-IR" sz="2400" b="1" dirty="0" smtClean="0"/>
              <a:t>می‌توان از آن برای ارزیابی ارزیابی رفتار مشتری‌ها استفاده کرد</a:t>
            </a:r>
            <a:endParaRPr lang="fa-IR" sz="2400" dirty="0" smtClean="0"/>
          </a:p>
        </p:txBody>
      </p:sp>
      <p:sp>
        <p:nvSpPr>
          <p:cNvPr id="12" name="Rounded Rectangle 11"/>
          <p:cNvSpPr/>
          <p:nvPr/>
        </p:nvSpPr>
        <p:spPr>
          <a:xfrm>
            <a:off x="0" y="3019864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19200" y="3019864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5. لیست قیمت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pic>
        <p:nvPicPr>
          <p:cNvPr id="15" name="Picture 2" descr="dropbox pricing chart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733800"/>
            <a:ext cx="4419600" cy="2710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طراحی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6800" y="3733800"/>
            <a:ext cx="7620000" cy="2667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a-IR" sz="2400" b="1" dirty="0" smtClean="0"/>
              <a:t>کاربران را ترغیب کنید شما را در شبکه‌های اجتماعی دنبال کنند:</a:t>
            </a:r>
          </a:p>
          <a:p>
            <a:pPr lvl="1">
              <a:buNone/>
            </a:pPr>
            <a:r>
              <a:rPr lang="en-US" sz="2000" b="1" dirty="0" err="1" smtClean="0"/>
              <a:t>Facebook</a:t>
            </a:r>
            <a:endParaRPr lang="en-US" sz="2000" b="1" dirty="0" smtClean="0"/>
          </a:p>
          <a:p>
            <a:pPr lvl="1">
              <a:buNone/>
            </a:pPr>
            <a:r>
              <a:rPr lang="en-US" sz="2000" b="1" dirty="0" smtClean="0"/>
              <a:t>Twitter</a:t>
            </a:r>
          </a:p>
          <a:p>
            <a:pPr lvl="1">
              <a:buNone/>
            </a:pPr>
            <a:r>
              <a:rPr lang="en-US" sz="2000" b="1" dirty="0" err="1" smtClean="0"/>
              <a:t>Youtube</a:t>
            </a:r>
            <a:endParaRPr lang="en-US" sz="2000" b="1" dirty="0" smtClean="0"/>
          </a:p>
          <a:p>
            <a:pPr lvl="1">
              <a:buNone/>
            </a:pPr>
            <a:r>
              <a:rPr lang="en-US" sz="2000" b="1" dirty="0" err="1" smtClean="0"/>
              <a:t>Instagram</a:t>
            </a:r>
            <a:endParaRPr lang="en-US" sz="2000" b="1" dirty="0" smtClean="0"/>
          </a:p>
          <a:p>
            <a:pPr lvl="1">
              <a:buNone/>
            </a:pPr>
            <a:r>
              <a:rPr lang="en-US" sz="2000" b="1" dirty="0" smtClean="0"/>
              <a:t>Linkedin</a:t>
            </a:r>
          </a:p>
          <a:p>
            <a:pPr lvl="1">
              <a:buNone/>
            </a:pPr>
            <a:r>
              <a:rPr lang="en-US" sz="2000" b="1" dirty="0" smtClean="0"/>
              <a:t>Pinterest</a:t>
            </a:r>
            <a:endParaRPr lang="fa-IR" sz="2000" dirty="0" smtClean="0"/>
          </a:p>
        </p:txBody>
      </p:sp>
      <p:sp>
        <p:nvSpPr>
          <p:cNvPr id="12" name="Rounded Rectangle 11"/>
          <p:cNvSpPr/>
          <p:nvPr/>
        </p:nvSpPr>
        <p:spPr>
          <a:xfrm>
            <a:off x="0" y="3019864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19200" y="3019864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6. شبکه‌های اجتماعی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pic>
        <p:nvPicPr>
          <p:cNvPr id="41986" name="Picture 2" descr="http://oursocialtimes.com/wp-content/uploads/2014/02/social-media-managemen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151670"/>
            <a:ext cx="4572000" cy="26301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چارچوب پیشنهادی برای آغاز</a:t>
            </a:r>
            <a:br>
              <a:rPr lang="fa-IR" dirty="0" smtClean="0">
                <a:solidFill>
                  <a:srgbClr val="FFFF00"/>
                </a:solidFill>
              </a:rPr>
            </a:br>
            <a:r>
              <a:rPr lang="fa-IR" sz="3100" dirty="0" smtClean="0">
                <a:solidFill>
                  <a:srgbClr val="FFFF00"/>
                </a:solidFill>
              </a:rPr>
              <a:t>و ابزارهایی برای اجرا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200" y="1447800"/>
            <a:ext cx="2514600" cy="53340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4400" dirty="0" smtClean="0">
                <a:solidFill>
                  <a:srgbClr val="FFFF00"/>
                </a:solidFill>
                <a:cs typeface="B Titr" pitchFamily="2" charset="-78"/>
              </a:rPr>
              <a:t>۶</a:t>
            </a:r>
            <a:endParaRPr lang="en-US" sz="3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67000" y="1676400"/>
            <a:ext cx="6019800" cy="45259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Landing Page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 بسازید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ایده‌تان را معرفی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ایمیل علاقه‌مندان آغازین را جمع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نظرسنجی اینترنتی راه بیندازید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 افراد مختلف مصاحبه کنید</a:t>
            </a:r>
          </a:p>
          <a:p>
            <a:pPr marL="514350" indent="-514350">
              <a:buNone/>
            </a:pPr>
            <a:r>
              <a:rPr lang="fa-IR" dirty="0" smtClean="0"/>
              <a:t>بازار را بپایید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اطلاعات به دست آماده را تحلیل کنید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8482" name="Picture 2" descr="http://www.thedrum.com/uploads/drum_basic_article/119547/main_images/social_media_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3191"/>
            <a:ext cx="9144000" cy="6104809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0" y="1524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1524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6. شبکه‌های اجتماعی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0290" name="Picture 2" descr="C:\Users\naseri\Desktop\landing page samples\coming-soon-landing-pag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752600"/>
            <a:ext cx="7913077" cy="4114800"/>
          </a:xfrm>
          <a:prstGeom prst="rect">
            <a:avLst/>
          </a:prstGeom>
          <a:noFill/>
        </p:spPr>
      </p:pic>
      <p:sp>
        <p:nvSpPr>
          <p:cNvPr id="6" name="Rounded Rectangle 5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6. شبکه‌های اجتماعی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0290" name="Picture 2" descr="C:\Users\naseri\Desktop\landing page samples\coming-soon-landing-page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752600"/>
            <a:ext cx="7913077" cy="411480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3429000" y="5105400"/>
            <a:ext cx="2438400" cy="6858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6. شبکه‌های اجتماعی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طراحی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6800" y="3733800"/>
            <a:ext cx="7620000" cy="2667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a-IR" sz="2400" dirty="0" smtClean="0"/>
              <a:t>شامل شرکای اصلی، مشتریان بزرگ و یا رسانه‌های معتبر </a:t>
            </a:r>
          </a:p>
          <a:p>
            <a:pPr>
              <a:buNone/>
            </a:pPr>
            <a:endParaRPr lang="fa-IR" sz="2400" dirty="0" smtClean="0"/>
          </a:p>
          <a:p>
            <a:pPr>
              <a:buNone/>
            </a:pPr>
            <a:r>
              <a:rPr lang="fa-IR" sz="2400" dirty="0" smtClean="0"/>
              <a:t>شهرت شرکای شما نشان‌دهنده اعتبار شماست</a:t>
            </a:r>
          </a:p>
          <a:p>
            <a:pPr>
              <a:buNone/>
            </a:pPr>
            <a:endParaRPr lang="fa-IR" sz="2400" dirty="0" smtClean="0"/>
          </a:p>
          <a:p>
            <a:pPr>
              <a:buNone/>
            </a:pPr>
            <a:r>
              <a:rPr lang="fa-IR" sz="2400" dirty="0" smtClean="0"/>
              <a:t>لیست کوتاهی از شرکای تجاری خود را نمایش دهید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0" y="3019864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19200" y="3019864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7. شرکا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1314" name="Picture 2" descr="C:\Users\naseri\Desktop\landing page samples\01_intuit.png"/>
          <p:cNvPicPr>
            <a:picLocks noChangeAspect="1" noChangeArrowheads="1"/>
          </p:cNvPicPr>
          <p:nvPr/>
        </p:nvPicPr>
        <p:blipFill>
          <a:blip r:embed="rId2" cstate="print"/>
          <a:srcRect b="35099"/>
          <a:stretch>
            <a:fillRect/>
          </a:stretch>
        </p:blipFill>
        <p:spPr bwMode="auto">
          <a:xfrm>
            <a:off x="685800" y="1043940"/>
            <a:ext cx="7543800" cy="528066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7. شرکا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1314" name="Picture 2" descr="C:\Users\naseri\Desktop\landing page samples\01_intuit.png"/>
          <p:cNvPicPr>
            <a:picLocks noChangeAspect="1" noChangeArrowheads="1"/>
          </p:cNvPicPr>
          <p:nvPr/>
        </p:nvPicPr>
        <p:blipFill>
          <a:blip r:embed="rId2" cstate="print"/>
          <a:srcRect b="35099"/>
          <a:stretch>
            <a:fillRect/>
          </a:stretch>
        </p:blipFill>
        <p:spPr bwMode="auto">
          <a:xfrm>
            <a:off x="685800" y="1043940"/>
            <a:ext cx="7543800" cy="5280660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7. شرکا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38200" y="5715000"/>
            <a:ext cx="7391400" cy="6858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طراحی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52400" y="3733800"/>
            <a:ext cx="8534400" cy="2667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a-IR" sz="2400" dirty="0" smtClean="0"/>
              <a:t>اطمینان بدهید اطلاعات آنها در جای امنی خواهد بود</a:t>
            </a:r>
          </a:p>
          <a:p>
            <a:pPr lvl="1">
              <a:buNone/>
            </a:pPr>
            <a:r>
              <a:rPr lang="fa-IR" sz="2000" dirty="0" smtClean="0"/>
              <a:t>با یک گرافیک حرفه‌ای</a:t>
            </a:r>
          </a:p>
          <a:p>
            <a:pPr lvl="1">
              <a:buNone/>
            </a:pPr>
            <a:r>
              <a:rPr lang="fa-IR" sz="2000" dirty="0" smtClean="0"/>
              <a:t>با نمایش گواهینامه‌های امنیت و اعتبار</a:t>
            </a:r>
          </a:p>
          <a:p>
            <a:pPr lvl="1">
              <a:buNone/>
            </a:pPr>
            <a:r>
              <a:rPr lang="fa-IR" sz="2000" dirty="0" smtClean="0"/>
              <a:t>با بیان اینکه هرگز از اطلاعات تماس آنها برای ارسال </a:t>
            </a:r>
            <a:r>
              <a:rPr lang="en-US" sz="2000" dirty="0" smtClean="0"/>
              <a:t>spam</a:t>
            </a:r>
            <a:r>
              <a:rPr lang="fa-IR" sz="2000" dirty="0" smtClean="0"/>
              <a:t> استفاده نخواهید کرد.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0" y="3019864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19200" y="3019864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8. تصدیق‌نامه‌ها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1040" t="7292" r="32064" b="19792"/>
          <a:stretch>
            <a:fillRect/>
          </a:stretch>
        </p:blipFill>
        <p:spPr bwMode="auto">
          <a:xfrm>
            <a:off x="1752600" y="685800"/>
            <a:ext cx="5410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8. تصدیق نامه‌ها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31040" t="7292" r="32064" b="19792"/>
          <a:stretch>
            <a:fillRect/>
          </a:stretch>
        </p:blipFill>
        <p:spPr bwMode="auto">
          <a:xfrm>
            <a:off x="1752600" y="685800"/>
            <a:ext cx="5410200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8. تصدیق نامه‌ها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057400" y="3810000"/>
            <a:ext cx="1524000" cy="1143000"/>
          </a:xfrm>
          <a:prstGeom prst="round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</a:t>
            </a:r>
            <a:r>
              <a:rPr kumimoji="0" lang="fa-IR" sz="4400" b="0" i="0" u="none" strike="noStrike" kern="120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طراحی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1066800" y="3733800"/>
            <a:ext cx="7620000" cy="26670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fa-IR" sz="2800" dirty="0" smtClean="0"/>
              <a:t>از رنگ‌بندی مناسب استفاده کنید</a:t>
            </a:r>
          </a:p>
          <a:p>
            <a:pPr>
              <a:buNone/>
            </a:pPr>
            <a:r>
              <a:rPr lang="fa-IR" sz="2800" dirty="0" smtClean="0"/>
              <a:t>از رنگ‌ها برای ایجاد تمایز و تمرکز استفاده کنید</a:t>
            </a:r>
            <a:endParaRPr lang="fa-IR" sz="2400" dirty="0" smtClean="0"/>
          </a:p>
        </p:txBody>
      </p:sp>
      <p:sp>
        <p:nvSpPr>
          <p:cNvPr id="12" name="Rounded Rectangle 11"/>
          <p:cNvSpPr/>
          <p:nvPr/>
        </p:nvSpPr>
        <p:spPr>
          <a:xfrm>
            <a:off x="0" y="3019864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1219200" y="3019864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9. رنگ‌بندی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417638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چارچوب پیشنهادی برای آغاز</a:t>
            </a:r>
            <a:br>
              <a:rPr lang="fa-IR" dirty="0" smtClean="0">
                <a:solidFill>
                  <a:srgbClr val="FFFF00"/>
                </a:solidFill>
              </a:rPr>
            </a:br>
            <a:r>
              <a:rPr lang="fa-IR" sz="3100" dirty="0" smtClean="0">
                <a:solidFill>
                  <a:srgbClr val="FFFF00"/>
                </a:solidFill>
              </a:rPr>
              <a:t>و ابزارهایی برای اجرا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200" y="1447800"/>
            <a:ext cx="2514600" cy="53340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34400" dirty="0" smtClean="0">
                <a:solidFill>
                  <a:srgbClr val="FFFF00"/>
                </a:solidFill>
                <a:cs typeface="B Titr" pitchFamily="2" charset="-78"/>
              </a:rPr>
              <a:t>7</a:t>
            </a:r>
            <a:endParaRPr lang="en-US" sz="3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2667000" y="1676400"/>
            <a:ext cx="6019800" cy="4525963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Landing Page</a:t>
            </a: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 بسازید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ایده‌تان را معرفی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ایمیل علاقه‌مندان آغازین را جمع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یک نظرسنجی اینترنتی راه بیندازید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 افراد مختلف مصاحبه کنید</a:t>
            </a:r>
          </a:p>
          <a:p>
            <a:pPr marL="514350" indent="-514350">
              <a:buNone/>
            </a:pPr>
            <a:r>
              <a:rPr lang="fa-IR" dirty="0" smtClean="0">
                <a:solidFill>
                  <a:schemeClr val="bg1">
                    <a:lumMod val="75000"/>
                  </a:schemeClr>
                </a:solidFill>
              </a:rPr>
              <a:t>بازار را بپایید</a:t>
            </a:r>
          </a:p>
          <a:p>
            <a:pPr marL="514350" indent="-514350">
              <a:buNone/>
            </a:pPr>
            <a:r>
              <a:rPr lang="fa-IR" dirty="0" smtClean="0"/>
              <a:t>اطلاعات به دست آماده را تحلیل کنید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9634" name="Picture 2" descr="color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533400"/>
            <a:ext cx="7239000" cy="5416382"/>
          </a:xfrm>
          <a:prstGeom prst="rect">
            <a:avLst/>
          </a:prstGeom>
          <a:noFill/>
        </p:spPr>
      </p:pic>
      <p:sp>
        <p:nvSpPr>
          <p:cNvPr id="5" name="Rounded Rectangle 4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9. رنگ‌بندی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4800" y="601980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b="1" dirty="0" smtClean="0">
                <a:cs typeface="B Yekan" pitchFamily="2" charset="-78"/>
                <a:hlinkClick r:id="rId3"/>
              </a:rPr>
              <a:t>10 ابزار آنلاین ایجاد پالت رنگ برای طراحان وب</a:t>
            </a:r>
            <a:endParaRPr lang="fa-IR" b="1" dirty="0" smtClean="0">
              <a:cs typeface="B Yekan" pitchFamily="2" charset="-78"/>
            </a:endParaRPr>
          </a:p>
          <a:p>
            <a:pPr algn="r" rtl="1"/>
            <a:r>
              <a:rPr lang="fa-IR" b="1" dirty="0" smtClean="0">
                <a:cs typeface="B Yekan" pitchFamily="2" charset="-78"/>
                <a:hlinkClick r:id="rId4"/>
              </a:rPr>
              <a:t>راهنمای انتخاب رنگ برای طراحان وب</a:t>
            </a:r>
            <a:endParaRPr lang="en-US" b="1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naseri\Desktop\landing page samples\5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9144000" cy="6324601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9. رنگ‌بندی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C:\Users\naseri\Desktop\landing page samples\landing-page-examples-lead-gen-forms-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47800" y="533400"/>
            <a:ext cx="5765323" cy="6324600"/>
          </a:xfrm>
          <a:prstGeom prst="rect">
            <a:avLst/>
          </a:prstGeom>
          <a:noFill/>
        </p:spPr>
      </p:pic>
      <p:sp>
        <p:nvSpPr>
          <p:cNvPr id="9" name="Rounded Rectangle 8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9. رنگ‌بندی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naseri\Desktop\landing page samples\landing-page-tmpb-4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71600"/>
            <a:ext cx="9144000" cy="4664765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9. رنگ‌بندی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naseri\Desktop\landing page samples\landing_pag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3400"/>
            <a:ext cx="9144000" cy="6324600"/>
          </a:xfrm>
          <a:prstGeom prst="rect">
            <a:avLst/>
          </a:prstGeom>
          <a:noFill/>
        </p:spPr>
      </p:pic>
      <p:sp>
        <p:nvSpPr>
          <p:cNvPr id="7" name="Rounded Rectangle 6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9. رنگ‌بندی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9154" name="Picture 2" descr="http://visualwebsiteoptimizer.com/split-testing-blog/wp-content/uploads/2010/11/control-scaled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9600"/>
            <a:ext cx="8994096" cy="6096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191000" y="624840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dirty="0" smtClean="0">
                <a:cs typeface="B Yekan" pitchFamily="2" charset="-78"/>
                <a:hlinkClick r:id="rId3"/>
              </a:rPr>
              <a:t>مشاهده نمونه‌های بیشتر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76200"/>
            <a:ext cx="11430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مثال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219200" y="76200"/>
            <a:ext cx="7924800" cy="4572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 rtl="1"/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آناتومی </a:t>
            </a:r>
            <a:r>
              <a:rPr lang="en-US" sz="2400" dirty="0" smtClean="0">
                <a:solidFill>
                  <a:srgbClr val="FFFF00"/>
                </a:solidFill>
                <a:cs typeface="B Titr" pitchFamily="2" charset="-78"/>
              </a:rPr>
              <a:t>Landing Page</a:t>
            </a:r>
            <a:r>
              <a:rPr lang="fa-IR" sz="2400" dirty="0" smtClean="0">
                <a:solidFill>
                  <a:srgbClr val="FFFF00"/>
                </a:solidFill>
                <a:cs typeface="B Titr" pitchFamily="2" charset="-78"/>
              </a:rPr>
              <a:t>: 9. رنگ‌بندی</a:t>
            </a:r>
            <a:endParaRPr lang="en-US" sz="2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پیاده‌سازی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81200" y="3581400"/>
            <a:ext cx="6781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r" rtl="1"/>
            <a:r>
              <a:rPr lang="en-US" sz="3200" dirty="0" smtClean="0">
                <a:cs typeface="B Yekan" pitchFamily="2" charset="-78"/>
              </a:rPr>
              <a:t>CMS</a:t>
            </a:r>
            <a:r>
              <a:rPr lang="fa-IR" sz="3200" dirty="0" smtClean="0">
                <a:cs typeface="B Yekan" pitchFamily="2" charset="-78"/>
              </a:rPr>
              <a:t>ها </a:t>
            </a:r>
          </a:p>
          <a:p>
            <a:pPr lvl="2" algn="r" rtl="1"/>
            <a:r>
              <a:rPr lang="fa-IR" sz="3200" dirty="0" smtClean="0">
                <a:cs typeface="B Yekan" pitchFamily="2" charset="-78"/>
              </a:rPr>
              <a:t>وب‌های تک صفحه‌ای (استاتیک)</a:t>
            </a:r>
          </a:p>
          <a:p>
            <a:pPr lvl="2" algn="r" rtl="1"/>
            <a:r>
              <a:rPr lang="fa-IR" sz="3200" dirty="0" smtClean="0">
                <a:cs typeface="B Yekan" pitchFamily="2" charset="-78"/>
              </a:rPr>
              <a:t>سازنده‌های آنلاین</a:t>
            </a:r>
            <a:endParaRPr lang="en-US" sz="32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پیاده‌سازی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19200" y="30480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سیستم‌های مدیریت محتوی (</a:t>
            </a: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CMS</a:t>
            </a: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pic>
        <p:nvPicPr>
          <p:cNvPr id="24580" name="Picture 4" descr="http://www.domeasite.co.uk/media/logos/wp-joomla-drupal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3657600"/>
            <a:ext cx="3200400" cy="29571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پیاده‌سازی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19200" y="30480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وب های تک صفحه‌ای (استاتیک)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701469"/>
            <a:ext cx="7162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en-US" sz="3200" dirty="0" smtClean="0">
                <a:solidFill>
                  <a:srgbClr val="FFFF00"/>
                </a:solidFill>
                <a:cs typeface="B Yekan" pitchFamily="2" charset="-78"/>
              </a:rPr>
              <a:t>Google: landing page free templates</a:t>
            </a:r>
            <a:endParaRPr lang="fa-IR" sz="32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442871"/>
            <a:ext cx="7162800" cy="1034129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r" rtl="1">
              <a:spcBef>
                <a:spcPct val="20000"/>
              </a:spcBef>
              <a:defRPr/>
            </a:pPr>
            <a:r>
              <a:rPr lang="fa-IR" dirty="0" smtClean="0">
                <a:solidFill>
                  <a:srgbClr val="FFFF00"/>
                </a:solidFill>
                <a:cs typeface="B Yekan" pitchFamily="2" charset="-78"/>
              </a:rPr>
              <a:t>برخی از نتایج جستجو: </a:t>
            </a:r>
          </a:p>
          <a:p>
            <a:pPr marL="742950" lvl="1" indent="-285750">
              <a:spcBef>
                <a:spcPct val="20000"/>
              </a:spcBef>
              <a:defRPr/>
            </a:pPr>
            <a:r>
              <a:rPr lang="en-US" dirty="0" smtClean="0">
                <a:hlinkClick r:id="rId2"/>
              </a:rPr>
              <a:t>The Ultimate List of Free Landing Page Templates From LeadPages</a:t>
            </a:r>
            <a:endParaRPr lang="fa-IR" dirty="0" smtClean="0"/>
          </a:p>
          <a:p>
            <a:pPr marL="742950" lvl="1" indent="-285750">
              <a:spcBef>
                <a:spcPct val="20000"/>
              </a:spcBef>
              <a:defRPr/>
            </a:pPr>
            <a:r>
              <a:rPr lang="en-US" dirty="0" smtClean="0">
                <a:hlinkClick r:id="rId3"/>
              </a:rPr>
              <a:t>25 Best HTML Landing Page Templates</a:t>
            </a:r>
            <a:endParaRPr lang="en-US" dirty="0" smtClean="0"/>
          </a:p>
        </p:txBody>
      </p:sp>
      <p:sp>
        <p:nvSpPr>
          <p:cNvPr id="15" name="Rectangle 14"/>
          <p:cNvSpPr/>
          <p:nvPr/>
        </p:nvSpPr>
        <p:spPr>
          <a:xfrm>
            <a:off x="2362200" y="3911025"/>
            <a:ext cx="6781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r" rtl="1"/>
            <a:r>
              <a:rPr lang="fa-IR" sz="3200" dirty="0" smtClean="0">
                <a:cs typeface="B Yekan" pitchFamily="2" charset="-78"/>
              </a:rPr>
              <a:t>دانلود کنید...</a:t>
            </a:r>
            <a:endParaRPr lang="en-US" sz="32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0"/>
            <a:ext cx="7924800" cy="1371600"/>
          </a:xfrm>
          <a:solidFill>
            <a:schemeClr val="accent2"/>
          </a:solidFill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یک </a:t>
            </a:r>
            <a:r>
              <a:rPr lang="en-US" dirty="0" smtClean="0">
                <a:solidFill>
                  <a:srgbClr val="FFFF00"/>
                </a:solidFill>
              </a:rPr>
              <a:t>Landing Page</a:t>
            </a:r>
            <a:r>
              <a:rPr lang="fa-IR" dirty="0" smtClean="0">
                <a:solidFill>
                  <a:srgbClr val="FFFF00"/>
                </a:solidFill>
              </a:rPr>
              <a:t> بسازید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0" y="0"/>
            <a:ext cx="1143000" cy="1371600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0" y="1426028"/>
            <a:ext cx="1143000" cy="8599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800" dirty="0" smtClean="0">
                <a:solidFill>
                  <a:srgbClr val="FFFF00"/>
                </a:solidFill>
                <a:cs typeface="B Titr" pitchFamily="2" charset="-78"/>
              </a:rPr>
              <a:t>ب</a:t>
            </a:r>
            <a:endParaRPr lang="en-US" sz="48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1219200" y="1415144"/>
            <a:ext cx="7924800" cy="8708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اجرا و ساخت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0" y="2340428"/>
            <a:ext cx="1143000" cy="631372"/>
          </a:xfrm>
          <a:prstGeom prst="roundRect">
            <a:avLst>
              <a:gd name="adj" fmla="val 259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4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44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1219200" y="2329544"/>
            <a:ext cx="7924800" cy="642256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پیاده‌سازی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219200" y="3048000"/>
            <a:ext cx="7924800" cy="584775"/>
          </a:xfrm>
          <a:prstGeom prst="rect">
            <a:avLst/>
          </a:prstGeom>
          <a:solidFill>
            <a:srgbClr val="00B0F0"/>
          </a:solidFill>
        </p:spPr>
        <p:txBody>
          <a:bodyPr wrap="square">
            <a:spAutoFit/>
          </a:bodyPr>
          <a:lstStyle/>
          <a:p>
            <a:pPr marL="742950" lvl="1" indent="-285750" algn="ctr" rtl="1">
              <a:spcBef>
                <a:spcPct val="20000"/>
              </a:spcBef>
              <a:defRPr/>
            </a:pP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وب های تک صفحه‌ای (استاتیک)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0" y="3048000"/>
            <a:ext cx="1143000" cy="609600"/>
          </a:xfrm>
          <a:prstGeom prst="roundRect">
            <a:avLst>
              <a:gd name="adj" fmla="val 259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4000" dirty="0" smtClean="0">
                <a:solidFill>
                  <a:srgbClr val="FFFF00"/>
                </a:solidFill>
                <a:cs typeface="B Titr" pitchFamily="2" charset="-78"/>
              </a:rPr>
              <a:t>ابزار</a:t>
            </a:r>
            <a:endParaRPr lang="en-US" sz="4000" dirty="0" smtClean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362200" y="3911025"/>
            <a:ext cx="6781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 algn="r" rtl="1"/>
            <a:r>
              <a:rPr lang="fa-IR" sz="3200" dirty="0" smtClean="0">
                <a:cs typeface="B Yekan" pitchFamily="2" charset="-78"/>
              </a:rPr>
              <a:t>یا بسازید...</a:t>
            </a:r>
            <a:endParaRPr lang="en-US" sz="32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3481</Words>
  <Application>Microsoft Office PowerPoint</Application>
  <PresentationFormat>On-screen Show (4:3)</PresentationFormat>
  <Paragraphs>1060</Paragraphs>
  <Slides>140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140</vt:i4>
      </vt:variant>
    </vt:vector>
  </HeadingPairs>
  <TitlesOfParts>
    <vt:vector size="141" baseType="lpstr">
      <vt:lpstr>Office Theme</vt:lpstr>
      <vt:lpstr>Slide 1</vt:lpstr>
      <vt:lpstr>از کجا شروع کنیم؟</vt:lpstr>
      <vt:lpstr>چارچوب پیشنهادی برای آغاز و ابزارهایی برای اجرا</vt:lpstr>
      <vt:lpstr>چارچوب پیشنهادی برای آغاز و ابزارهایی برای اجرا</vt:lpstr>
      <vt:lpstr>چارچوب پیشنهادی برای آغاز و ابزارهایی برای اجرا</vt:lpstr>
      <vt:lpstr>چارچوب پیشنهادی برای آغاز و ابزارهایی برای اجرا</vt:lpstr>
      <vt:lpstr>چارچوب پیشنهادی برای آغاز و ابزارهایی برای اجرا</vt:lpstr>
      <vt:lpstr>چارچوب پیشنهادی برای آغاز و ابزارهایی برای اجرا</vt:lpstr>
      <vt:lpstr>چارچوب پیشنهادی برای آغاز و ابزارهایی برای اجرا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یک Landing Page بسازید</vt:lpstr>
      <vt:lpstr>یک Landing Page بسازید</vt:lpstr>
      <vt:lpstr>Slide 62</vt:lpstr>
      <vt:lpstr>Slide 63</vt:lpstr>
      <vt:lpstr>یک Landing Page بسازید</vt:lpstr>
      <vt:lpstr>Slide 65</vt:lpstr>
      <vt:lpstr>Slide 66</vt:lpstr>
      <vt:lpstr>Slide 67</vt:lpstr>
      <vt:lpstr>یک Landing Page بسازید</vt:lpstr>
      <vt:lpstr>Slide 69</vt:lpstr>
      <vt:lpstr>Slide 70</vt:lpstr>
      <vt:lpstr>Slide 71</vt:lpstr>
      <vt:lpstr>یک Landing Page بسازید</vt:lpstr>
      <vt:lpstr>Slide 73</vt:lpstr>
      <vt:lpstr>Slide 74</vt:lpstr>
      <vt:lpstr>Slide 75</vt:lpstr>
      <vt:lpstr>Slide 76</vt:lpstr>
      <vt:lpstr>Slide 77</vt:lpstr>
      <vt:lpstr>یک Landing Page بسازید</vt:lpstr>
      <vt:lpstr>یک Landing Page بسازید</vt:lpstr>
      <vt:lpstr>Slide 80</vt:lpstr>
      <vt:lpstr>Slide 81</vt:lpstr>
      <vt:lpstr>Slide 82</vt:lpstr>
      <vt:lpstr>یک Landing Page بسازید</vt:lpstr>
      <vt:lpstr>Slide 84</vt:lpstr>
      <vt:lpstr>Slide 85</vt:lpstr>
      <vt:lpstr>یک Landing Page بسازید</vt:lpstr>
      <vt:lpstr>Slide 87</vt:lpstr>
      <vt:lpstr>Slide 88</vt:lpstr>
      <vt:lpstr>یک Landing Page بسازید</vt:lpstr>
      <vt:lpstr>Slide 90</vt:lpstr>
      <vt:lpstr>Slide 91</vt:lpstr>
      <vt:lpstr>Slide 92</vt:lpstr>
      <vt:lpstr>Slide 93</vt:lpstr>
      <vt:lpstr>Slide 94</vt:lpstr>
      <vt:lpstr>Slide 95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یک Landing Page بسازید</vt:lpstr>
      <vt:lpstr>ایده‌تان را معرفی کنید</vt:lpstr>
      <vt:lpstr>ایده‌تان را معرفی کنید</vt:lpstr>
      <vt:lpstr>ایده‌تان را معرفی کنید</vt:lpstr>
      <vt:lpstr>ایده‌تان را معرفی کنید</vt:lpstr>
      <vt:lpstr>ایده‌تان را معرفی کنید</vt:lpstr>
      <vt:lpstr>ایده‌تان را معرفی کنید</vt:lpstr>
      <vt:lpstr>ایده‌تان را معرفی کنید</vt:lpstr>
      <vt:lpstr>ایده‌تان را معرفی کنید</vt:lpstr>
      <vt:lpstr>ایده‌تان را معرفی کنید</vt:lpstr>
      <vt:lpstr>ایمیل مشتریان آغازین را جمع کنید</vt:lpstr>
      <vt:lpstr>ایمیل مشتریان آغازین را جمع کنید</vt:lpstr>
      <vt:lpstr>نظرسنجی اینترنتی</vt:lpstr>
      <vt:lpstr>نظرسنجی اینترنتی</vt:lpstr>
      <vt:lpstr>نظرسنجی اینترنتی</vt:lpstr>
      <vt:lpstr>با مشتریان مصاحبه حضوری کنید</vt:lpstr>
      <vt:lpstr>با مشتریان مصاحبه حضوری کنید</vt:lpstr>
      <vt:lpstr>با مشتریان مصاحبه حضوری کنید</vt:lpstr>
      <vt:lpstr>با مشتریان مصاحبه حضوری کنید</vt:lpstr>
      <vt:lpstr>با مشتریان مصاحبه حضوری کنید</vt:lpstr>
      <vt:lpstr>با مشتریان مصاحبه حضوری کنید</vt:lpstr>
      <vt:lpstr>با مشتریان مصاحبه حضوری کنید</vt:lpstr>
      <vt:lpstr>با مشتریان مصاحبه حضوری کنید</vt:lpstr>
      <vt:lpstr>بازار را بپایید</vt:lpstr>
      <vt:lpstr>بازار را بپایید</vt:lpstr>
      <vt:lpstr>بازار را بپایید</vt:lpstr>
      <vt:lpstr>تحلیل اطلاعات</vt:lpstr>
      <vt:lpstr>مطالعه بیشتر</vt:lpstr>
      <vt:lpstr>در این ارائه همچنین استفاده شده بود از:</vt:lpstr>
      <vt:lpstr>Slide 140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naseri</dc:creator>
  <cp:lastModifiedBy>NPSoft</cp:lastModifiedBy>
  <cp:revision>114</cp:revision>
  <dcterms:modified xsi:type="dcterms:W3CDTF">2015-05-04T18:56:01Z</dcterms:modified>
</cp:coreProperties>
</file>